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576" r:id="rId4"/>
    <p:sldId id="259" r:id="rId5"/>
    <p:sldId id="260" r:id="rId6"/>
    <p:sldId id="261" r:id="rId7"/>
    <p:sldId id="262" r:id="rId8"/>
    <p:sldId id="297" r:id="rId9"/>
    <p:sldId id="534" r:id="rId10"/>
    <p:sldId id="536" r:id="rId11"/>
    <p:sldId id="588" r:id="rId12"/>
    <p:sldId id="577" r:id="rId13"/>
    <p:sldId id="578" r:id="rId14"/>
    <p:sldId id="566" r:id="rId15"/>
    <p:sldId id="552" r:id="rId16"/>
    <p:sldId id="579" r:id="rId17"/>
    <p:sldId id="580" r:id="rId18"/>
    <p:sldId id="581" r:id="rId19"/>
    <p:sldId id="582" r:id="rId20"/>
    <p:sldId id="583" r:id="rId21"/>
    <p:sldId id="584" r:id="rId22"/>
    <p:sldId id="510" r:id="rId23"/>
    <p:sldId id="585" r:id="rId24"/>
    <p:sldId id="586" r:id="rId25"/>
    <p:sldId id="587" r:id="rId26"/>
    <p:sldId id="565" r:id="rId27"/>
    <p:sldId id="407" r:id="rId28"/>
    <p:sldId id="417" r:id="rId29"/>
    <p:sldId id="281" r:id="rId30"/>
    <p:sldId id="275" r:id="rId31"/>
    <p:sldId id="276" r:id="rId32"/>
    <p:sldId id="277" r:id="rId33"/>
    <p:sldId id="278" r:id="rId34"/>
    <p:sldId id="283" r:id="rId35"/>
    <p:sldId id="284" r:id="rId36"/>
    <p:sldId id="309" r:id="rId37"/>
    <p:sldId id="310" r:id="rId38"/>
    <p:sldId id="288" r:id="rId39"/>
    <p:sldId id="289" r:id="rId40"/>
    <p:sldId id="418" r:id="rId41"/>
    <p:sldId id="312" r:id="rId42"/>
    <p:sldId id="313" r:id="rId43"/>
    <p:sldId id="31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7/27/2022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7/27/2022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7/27/2022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7/27/2022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7/27/2022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7/27/2022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27/07/2022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27/07/2022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27/07/2022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27/07/2022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27/07/2022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27/07/2022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27/07/2022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27/07/2022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27/07/2022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27/07/2022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27/07/2022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7/27/2022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7/27/2022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7/27/2022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7/27/2022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7/27/2022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27/07/2022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421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own Arrow 4"/>
          <p:cNvSpPr/>
          <p:nvPr/>
        </p:nvSpPr>
        <p:spPr>
          <a:xfrm>
            <a:off x="7162800" y="3215640"/>
            <a:ext cx="832758" cy="89916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ms-MY"/>
          </a:p>
        </p:txBody>
      </p:sp>
      <p:sp>
        <p:nvSpPr>
          <p:cNvPr id="4" name="Down Arrow 3"/>
          <p:cNvSpPr/>
          <p:nvPr/>
        </p:nvSpPr>
        <p:spPr>
          <a:xfrm>
            <a:off x="1066800" y="3200400"/>
            <a:ext cx="832758" cy="914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ms-MY"/>
          </a:p>
        </p:txBody>
      </p:sp>
      <p:sp>
        <p:nvSpPr>
          <p:cNvPr id="7" name="Oval 6"/>
          <p:cNvSpPr/>
          <p:nvPr/>
        </p:nvSpPr>
        <p:spPr>
          <a:xfrm>
            <a:off x="533400" y="1003464"/>
            <a:ext cx="8001000" cy="2806536"/>
          </a:xfrm>
          <a:prstGeom prst="ellipse">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ms-MY"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Peristiwa </a:t>
            </a:r>
            <a:r>
              <a:rPr lang="ms-MY" sz="3600" dirty="0">
                <a:ln w="18415" cmpd="sng">
                  <a:solidFill>
                    <a:srgbClr val="FFFFFF"/>
                  </a:solidFill>
                  <a:prstDash val="solid"/>
                </a:ln>
                <a:solidFill>
                  <a:srgbClr val="FFFFFF"/>
                </a:solidFill>
                <a:effectLst>
                  <a:outerShdw blurRad="63500" dir="3600000" algn="tl" rotWithShape="0">
                    <a:srgbClr val="000000">
                      <a:alpha val="70000"/>
                    </a:srgbClr>
                  </a:outerShdw>
                </a:effectLst>
              </a:rPr>
              <a:t>hijrah tetap relevan dengan konteks kehidupan sekarang ataupun pada masa akan datang</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Plaque 2"/>
          <p:cNvSpPr/>
          <p:nvPr/>
        </p:nvSpPr>
        <p:spPr>
          <a:xfrm>
            <a:off x="304800" y="304800"/>
            <a:ext cx="8610600" cy="990600"/>
          </a:xfrm>
          <a:prstGeom prst="plaque">
            <a:avLst>
              <a:gd name="adj" fmla="val 50000"/>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a:solidFill>
                    <a:sysClr val="windowText" lastClr="000000"/>
                  </a:solidFill>
                </a:ln>
                <a:solidFill>
                  <a:schemeClr val="accent3">
                    <a:lumMod val="40000"/>
                    <a:lumOff val="6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Iktibar</a:t>
            </a:r>
            <a:r>
              <a:rPr lang="en-US" sz="3600" dirty="0" smtClean="0">
                <a:ln>
                  <a:solidFill>
                    <a:sysClr val="windowText" lastClr="000000"/>
                  </a:solidFill>
                </a:ln>
                <a:solidFill>
                  <a:schemeClr val="accent3">
                    <a:lumMod val="40000"/>
                    <a:lumOff val="6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accent3">
                    <a:lumMod val="40000"/>
                    <a:lumOff val="6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Ayat</a:t>
            </a:r>
            <a:endParaRPr lang="en-US" sz="3600" dirty="0">
              <a:solidFill>
                <a:schemeClr val="accent3">
                  <a:lumMod val="40000"/>
                  <a:lumOff val="60000"/>
                </a:schemeClr>
              </a:solidFill>
            </a:endParaRPr>
          </a:p>
        </p:txBody>
      </p:sp>
      <p:sp>
        <p:nvSpPr>
          <p:cNvPr id="6" name="Rounded Rectangle 5"/>
          <p:cNvSpPr/>
          <p:nvPr/>
        </p:nvSpPr>
        <p:spPr>
          <a:xfrm>
            <a:off x="840921" y="4191000"/>
            <a:ext cx="7538358" cy="1905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3600" b="1" spc="50" dirty="0" smtClean="0">
                <a:ln w="11430"/>
                <a:solidFill>
                  <a:schemeClr val="tx2"/>
                </a:solidFill>
                <a:effectLst>
                  <a:outerShdw blurRad="76200" dist="50800" dir="5400000" algn="tl" rotWithShape="0">
                    <a:srgbClr val="000000">
                      <a:alpha val="65000"/>
                    </a:srgbClr>
                  </a:outerShdw>
                </a:effectLst>
              </a:rPr>
              <a:t>Nilai-nilai </a:t>
            </a:r>
            <a:r>
              <a:rPr lang="sv-SE" sz="3600" b="1" spc="50" dirty="0">
                <a:ln w="11430"/>
                <a:solidFill>
                  <a:schemeClr val="tx2"/>
                </a:solidFill>
                <a:effectLst>
                  <a:outerShdw blurRad="76200" dist="50800" dir="5400000" algn="tl" rotWithShape="0">
                    <a:srgbClr val="000000">
                      <a:alpha val="65000"/>
                    </a:srgbClr>
                  </a:outerShdw>
                </a:effectLst>
              </a:rPr>
              <a:t>yang terkandung dalam peristiwa hijrah tetap sesuai dijadikan panduan dan rujukan</a:t>
            </a:r>
          </a:p>
        </p:txBody>
      </p:sp>
    </p:spTree>
    <p:extLst>
      <p:ext uri="{BB962C8B-B14F-4D97-AF65-F5344CB8AC3E}">
        <p14:creationId xmlns:p14="http://schemas.microsoft.com/office/powerpoint/2010/main" val="183486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300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300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300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381000" y="1003464"/>
            <a:ext cx="8305800" cy="3111336"/>
          </a:xfrm>
          <a:prstGeom prst="ellipse">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9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Atas </a:t>
            </a: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dasar iman, para sahabat Baginda SAW sanggup meninggalkan kampung halaman, harta benda, rela berpisah dengan orang yang tersayang semata-mata memenuhi perintah Allah SWT</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Plaque 2"/>
          <p:cNvSpPr/>
          <p:nvPr/>
        </p:nvSpPr>
        <p:spPr>
          <a:xfrm>
            <a:off x="228600" y="304800"/>
            <a:ext cx="8610600" cy="990600"/>
          </a:xfrm>
          <a:prstGeom prst="plaque">
            <a:avLst>
              <a:gd name="adj" fmla="val 50000"/>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a:solidFill>
                    <a:sysClr val="windowText" lastClr="000000"/>
                  </a:solidFill>
                </a:ln>
                <a:solidFill>
                  <a:schemeClr val="accent3">
                    <a:lumMod val="40000"/>
                    <a:lumOff val="6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Iktibar</a:t>
            </a:r>
            <a:r>
              <a:rPr lang="en-US" sz="3600" dirty="0" smtClean="0">
                <a:ln>
                  <a:solidFill>
                    <a:sysClr val="windowText" lastClr="000000"/>
                  </a:solidFill>
                </a:ln>
                <a:solidFill>
                  <a:schemeClr val="accent3">
                    <a:lumMod val="40000"/>
                    <a:lumOff val="6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accent3">
                    <a:lumMod val="40000"/>
                    <a:lumOff val="6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Ayat</a:t>
            </a:r>
            <a:endParaRPr lang="en-US" sz="3600" dirty="0">
              <a:solidFill>
                <a:schemeClr val="accent3">
                  <a:lumMod val="40000"/>
                  <a:lumOff val="60000"/>
                </a:schemeClr>
              </a:solidFill>
            </a:endParaRPr>
          </a:p>
        </p:txBody>
      </p:sp>
      <p:sp>
        <p:nvSpPr>
          <p:cNvPr id="8" name="Oval 7"/>
          <p:cNvSpPr/>
          <p:nvPr/>
        </p:nvSpPr>
        <p:spPr>
          <a:xfrm>
            <a:off x="228600" y="4267200"/>
            <a:ext cx="8686800" cy="2428404"/>
          </a:xfrm>
          <a:prstGeom prst="ellipse">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Peristiwa hijrah menjadi pemangkin </a:t>
            </a: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kepada kita untuk melaksanakan sesuatu ibadah itu dengan ikhlas semata-mata mengharapkan redha Allah</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06713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duotone>
              <a:prstClr val="black"/>
              <a:schemeClr val="accent3">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8" name="Round Same Side Corner Rectangle 7"/>
          <p:cNvSpPr/>
          <p:nvPr/>
        </p:nvSpPr>
        <p:spPr>
          <a:xfrm>
            <a:off x="190500" y="151223"/>
            <a:ext cx="8763000" cy="915577"/>
          </a:xfrm>
          <a:prstGeom prst="round2SameRect">
            <a:avLst>
              <a:gd name="adj1" fmla="val 50000"/>
              <a:gd name="adj2" fmla="val 50000"/>
            </a:avLst>
          </a:prstGeom>
          <a:solidFill>
            <a:schemeClr val="bg2">
              <a:lumMod val="9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 :</a:t>
            </a:r>
          </a:p>
          <a:p>
            <a:pPr algn="ctr"/>
            <a:r>
              <a:rPr lang="en-US" dirty="0" err="1" smtClean="0">
                <a:ln>
                  <a:solidFill>
                    <a:sysClr val="windowText" lastClr="000000"/>
                  </a:solidFill>
                </a:ln>
                <a:solidFill>
                  <a:schemeClr val="tx2">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Diriwayatkan</a:t>
            </a:r>
            <a:r>
              <a:rPr lang="en-US" dirty="0" smtClean="0">
                <a:ln>
                  <a:solidFill>
                    <a:sysClr val="windowText" lastClr="000000"/>
                  </a:solidFill>
                </a:ln>
                <a:solidFill>
                  <a:schemeClr val="tx2">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smtClean="0">
                <a:ln>
                  <a:solidFill>
                    <a:sysClr val="windowText" lastClr="000000"/>
                  </a:solidFill>
                </a:ln>
                <a:solidFill>
                  <a:schemeClr val="tx2">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dirty="0" smtClean="0">
                <a:ln>
                  <a:solidFill>
                    <a:sysClr val="windowText" lastClr="000000"/>
                  </a:solidFill>
                </a:ln>
                <a:solidFill>
                  <a:schemeClr val="tx2">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smtClean="0">
                <a:ln>
                  <a:solidFill>
                    <a:sysClr val="windowText" lastClr="000000"/>
                  </a:solidFill>
                </a:ln>
                <a:solidFill>
                  <a:schemeClr val="tx2">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Saidina</a:t>
            </a:r>
            <a:r>
              <a:rPr lang="en-US" dirty="0" smtClean="0">
                <a:ln>
                  <a:solidFill>
                    <a:sysClr val="windowText" lastClr="000000"/>
                  </a:solidFill>
                </a:ln>
                <a:solidFill>
                  <a:schemeClr val="tx2">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dirty="0" err="1" smtClean="0">
                <a:ln>
                  <a:solidFill>
                    <a:sysClr val="windowText" lastClr="000000"/>
                  </a:solidFill>
                </a:ln>
                <a:solidFill>
                  <a:schemeClr val="tx2">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Usman</a:t>
            </a:r>
            <a:r>
              <a:rPr lang="en-US" dirty="0" smtClean="0">
                <a:ln>
                  <a:solidFill>
                    <a:sysClr val="windowText" lastClr="000000"/>
                  </a:solidFill>
                </a:ln>
                <a:solidFill>
                  <a:schemeClr val="tx2">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bin </a:t>
            </a:r>
            <a:r>
              <a:rPr lang="en-US" dirty="0" err="1" smtClean="0">
                <a:ln>
                  <a:solidFill>
                    <a:sysClr val="windowText" lastClr="000000"/>
                  </a:solidFill>
                </a:ln>
                <a:solidFill>
                  <a:schemeClr val="tx2">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Affan</a:t>
            </a:r>
            <a:r>
              <a:rPr lang="en-US" dirty="0" smtClean="0">
                <a:ln>
                  <a:solidFill>
                    <a:sysClr val="windowText" lastClr="000000"/>
                  </a:solidFill>
                </a:ln>
                <a:solidFill>
                  <a:schemeClr val="tx2">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RA</a:t>
            </a:r>
            <a:endParaRPr lang="en-US" dirty="0">
              <a:solidFill>
                <a:schemeClr val="tx2">
                  <a:lumMod val="20000"/>
                  <a:lumOff val="80000"/>
                </a:schemeClr>
              </a:solidFill>
            </a:endParaRPr>
          </a:p>
        </p:txBody>
      </p:sp>
      <p:sp>
        <p:nvSpPr>
          <p:cNvPr id="2" name="Rectangle 1"/>
          <p:cNvSpPr/>
          <p:nvPr/>
        </p:nvSpPr>
        <p:spPr>
          <a:xfrm>
            <a:off x="302962" y="1219200"/>
            <a:ext cx="8612438" cy="2215991"/>
          </a:xfrm>
          <a:prstGeom prst="rect">
            <a:avLst/>
          </a:prstGeom>
        </p:spPr>
        <p:txBody>
          <a:bodyPr wrap="square">
            <a:spAutoFit/>
          </a:bodyPr>
          <a:lstStyle/>
          <a:p>
            <a:pPr algn="ctr" rtl="1">
              <a:lnSpc>
                <a:spcPct val="115000"/>
              </a:lnSpc>
              <a:spcAft>
                <a:spcPts val="0"/>
              </a:spcAft>
            </a:pPr>
            <a:r>
              <a:rPr lang="ar-SA" sz="4000" b="1" dirty="0">
                <a:latin typeface="Calibri" panose="020F0502020204030204" pitchFamily="34" charset="0"/>
                <a:ea typeface="Calibri" panose="020F0502020204030204" pitchFamily="34" charset="0"/>
                <a:cs typeface="Traditional Arabic" panose="02020603050405020304" pitchFamily="18" charset="-78"/>
              </a:rPr>
              <a:t>إِنَّمَا اْلأَعْمَالُ بِالنِّيَّاتِ وَإِنَّمَا لِكُلِّ امْرِئٍ مَا نَوَى. فَمَنْ كَانَتْ هِجْرَتُهُ إِلَى اللهِ وَرَسُوْلِهِ فَهِجْرَتُهُ إِلَى اللهِ وَرَسُوْلِهِ، وَمَنْ كَانَتْ هِجْرَتُهُ لِدُنْيَا يُصِيْبُهَا أَوْ امْرَأَةٍ يَنْكِحُهَا فَهِجْرَتُهُ إِلَى مَا هَاجَرَ إِلَيْهِ</a:t>
            </a:r>
            <a:endParaRPr lang="ms-MY" sz="40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4642840" y="6352880"/>
            <a:ext cx="4348760" cy="369332"/>
          </a:xfrm>
          <a:prstGeom prst="rect">
            <a:avLst/>
          </a:prstGeom>
        </p:spPr>
        <p:txBody>
          <a:bodyPr wrap="square">
            <a:spAutoFit/>
          </a:bodyPr>
          <a:lstStyle/>
          <a:p>
            <a:r>
              <a:rPr lang="sv-SE" b="1" spc="50" dirty="0">
                <a:ln w="11430"/>
                <a:solidFill>
                  <a:schemeClr val="tx2"/>
                </a:solidFill>
                <a:effectLst>
                  <a:outerShdw blurRad="76200" dist="50800" dir="5400000" algn="tl" rotWithShape="0">
                    <a:srgbClr val="000000">
                      <a:alpha val="65000"/>
                    </a:srgbClr>
                  </a:outerShdw>
                </a:effectLst>
              </a:rPr>
              <a:t> (Hadis riwayat </a:t>
            </a:r>
            <a:r>
              <a:rPr lang="sv-SE" b="1" spc="50" dirty="0" smtClean="0">
                <a:ln w="11430"/>
                <a:solidFill>
                  <a:schemeClr val="tx2"/>
                </a:solidFill>
                <a:effectLst>
                  <a:outerShdw blurRad="76200" dist="50800" dir="5400000" algn="tl" rotWithShape="0">
                    <a:srgbClr val="000000">
                      <a:alpha val="65000"/>
                    </a:srgbClr>
                  </a:outerShdw>
                </a:effectLst>
              </a:rPr>
              <a:t>Al-Bukhori dan Muslim)</a:t>
            </a:r>
            <a:endParaRPr lang="ms-MY" dirty="0"/>
          </a:p>
        </p:txBody>
      </p:sp>
      <p:sp>
        <p:nvSpPr>
          <p:cNvPr id="4" name="Rectangle 3"/>
          <p:cNvSpPr/>
          <p:nvPr/>
        </p:nvSpPr>
        <p:spPr>
          <a:xfrm>
            <a:off x="457200" y="3431500"/>
            <a:ext cx="8305800" cy="2893100"/>
          </a:xfrm>
          <a:prstGeom prst="rect">
            <a:avLst/>
          </a:prstGeom>
        </p:spPr>
        <p:txBody>
          <a:bodyPr wrap="square">
            <a:spAutoFit/>
          </a:bodyPr>
          <a:lstStyle/>
          <a:p>
            <a:pPr algn="just"/>
            <a:r>
              <a:rPr lang="en-MY" sz="2600" b="1" dirty="0"/>
              <a:t>Yang </a:t>
            </a:r>
            <a:r>
              <a:rPr lang="en-MY" sz="2600" b="1" dirty="0" err="1" smtClean="0"/>
              <a:t>bermaksud</a:t>
            </a:r>
            <a:r>
              <a:rPr lang="en-MY" sz="2600" b="1" dirty="0" smtClean="0"/>
              <a:t> </a:t>
            </a:r>
            <a:r>
              <a:rPr lang="en-MY" sz="2600" b="1" dirty="0" smtClean="0">
                <a:solidFill>
                  <a:schemeClr val="bg2">
                    <a:lumMod val="25000"/>
                  </a:schemeClr>
                </a:solidFill>
              </a:rPr>
              <a:t>:“</a:t>
            </a:r>
            <a:r>
              <a:rPr lang="en-MY" sz="2600" b="1" dirty="0" err="1" smtClean="0">
                <a:solidFill>
                  <a:schemeClr val="bg2">
                    <a:lumMod val="25000"/>
                  </a:schemeClr>
                </a:solidFill>
              </a:rPr>
              <a:t>Setiap</a:t>
            </a:r>
            <a:r>
              <a:rPr lang="en-MY" sz="2600" b="1" dirty="0" smtClean="0">
                <a:solidFill>
                  <a:schemeClr val="bg2">
                    <a:lumMod val="25000"/>
                  </a:schemeClr>
                </a:solidFill>
              </a:rPr>
              <a:t> </a:t>
            </a:r>
            <a:r>
              <a:rPr lang="en-MY" sz="2600" b="1" dirty="0" err="1">
                <a:solidFill>
                  <a:schemeClr val="bg2">
                    <a:lumMod val="25000"/>
                  </a:schemeClr>
                </a:solidFill>
              </a:rPr>
              <a:t>amalan</a:t>
            </a:r>
            <a:r>
              <a:rPr lang="en-MY" sz="2600" b="1" dirty="0">
                <a:solidFill>
                  <a:schemeClr val="bg2">
                    <a:lumMod val="25000"/>
                  </a:schemeClr>
                </a:solidFill>
              </a:rPr>
              <a:t> </a:t>
            </a:r>
            <a:r>
              <a:rPr lang="en-MY" sz="2600" b="1" dirty="0" err="1">
                <a:solidFill>
                  <a:schemeClr val="bg2">
                    <a:lumMod val="25000"/>
                  </a:schemeClr>
                </a:solidFill>
              </a:rPr>
              <a:t>perbuatan</a:t>
            </a:r>
            <a:r>
              <a:rPr lang="en-MY" sz="2600" b="1" dirty="0">
                <a:solidFill>
                  <a:schemeClr val="bg2">
                    <a:lumMod val="25000"/>
                  </a:schemeClr>
                </a:solidFill>
              </a:rPr>
              <a:t> </a:t>
            </a:r>
            <a:r>
              <a:rPr lang="en-MY" sz="2600" b="1" dirty="0" err="1">
                <a:solidFill>
                  <a:schemeClr val="bg2">
                    <a:lumMod val="25000"/>
                  </a:schemeClr>
                </a:solidFill>
              </a:rPr>
              <a:t>itu</a:t>
            </a:r>
            <a:r>
              <a:rPr lang="en-MY" sz="2600" b="1" dirty="0">
                <a:solidFill>
                  <a:schemeClr val="bg2">
                    <a:lumMod val="25000"/>
                  </a:schemeClr>
                </a:solidFill>
              </a:rPr>
              <a:t> </a:t>
            </a:r>
            <a:r>
              <a:rPr lang="en-MY" sz="2600" b="1" dirty="0" err="1">
                <a:solidFill>
                  <a:schemeClr val="bg2">
                    <a:lumMod val="25000"/>
                  </a:schemeClr>
                </a:solidFill>
              </a:rPr>
              <a:t>bergantung</a:t>
            </a:r>
            <a:r>
              <a:rPr lang="en-MY" sz="2600" b="1" dirty="0">
                <a:solidFill>
                  <a:schemeClr val="bg2">
                    <a:lumMod val="25000"/>
                  </a:schemeClr>
                </a:solidFill>
              </a:rPr>
              <a:t> </a:t>
            </a:r>
            <a:r>
              <a:rPr lang="en-MY" sz="2600" b="1" dirty="0" err="1">
                <a:solidFill>
                  <a:schemeClr val="bg2">
                    <a:lumMod val="25000"/>
                  </a:schemeClr>
                </a:solidFill>
              </a:rPr>
              <a:t>niatnya</a:t>
            </a:r>
            <a:r>
              <a:rPr lang="en-MY" sz="2600" b="1" dirty="0">
                <a:solidFill>
                  <a:schemeClr val="bg2">
                    <a:lumMod val="25000"/>
                  </a:schemeClr>
                </a:solidFill>
              </a:rPr>
              <a:t> </a:t>
            </a:r>
            <a:r>
              <a:rPr lang="en-MY" sz="2600" b="1" dirty="0" err="1">
                <a:solidFill>
                  <a:schemeClr val="bg2">
                    <a:lumMod val="25000"/>
                  </a:schemeClr>
                </a:solidFill>
              </a:rPr>
              <a:t>dan</a:t>
            </a:r>
            <a:r>
              <a:rPr lang="en-MY" sz="2600" b="1" dirty="0">
                <a:solidFill>
                  <a:schemeClr val="bg2">
                    <a:lumMod val="25000"/>
                  </a:schemeClr>
                </a:solidFill>
              </a:rPr>
              <a:t> </a:t>
            </a:r>
            <a:r>
              <a:rPr lang="en-MY" sz="2600" b="1" dirty="0" err="1">
                <a:solidFill>
                  <a:schemeClr val="bg2">
                    <a:lumMod val="25000"/>
                  </a:schemeClr>
                </a:solidFill>
              </a:rPr>
              <a:t>bagi</a:t>
            </a:r>
            <a:r>
              <a:rPr lang="en-MY" sz="2600" b="1" dirty="0">
                <a:solidFill>
                  <a:schemeClr val="bg2">
                    <a:lumMod val="25000"/>
                  </a:schemeClr>
                </a:solidFill>
              </a:rPr>
              <a:t> </a:t>
            </a:r>
            <a:r>
              <a:rPr lang="en-MY" sz="2600" b="1" dirty="0" err="1">
                <a:solidFill>
                  <a:schemeClr val="bg2">
                    <a:lumMod val="25000"/>
                  </a:schemeClr>
                </a:solidFill>
              </a:rPr>
              <a:t>setiap</a:t>
            </a:r>
            <a:r>
              <a:rPr lang="en-MY" sz="2600" b="1" dirty="0">
                <a:solidFill>
                  <a:schemeClr val="bg2">
                    <a:lumMod val="25000"/>
                  </a:schemeClr>
                </a:solidFill>
              </a:rPr>
              <a:t> orang </a:t>
            </a:r>
            <a:r>
              <a:rPr lang="en-MY" sz="2600" b="1" dirty="0" err="1">
                <a:solidFill>
                  <a:schemeClr val="bg2">
                    <a:lumMod val="25000"/>
                  </a:schemeClr>
                </a:solidFill>
              </a:rPr>
              <a:t>mendapatkan</a:t>
            </a:r>
            <a:r>
              <a:rPr lang="en-MY" sz="2600" b="1" dirty="0">
                <a:solidFill>
                  <a:schemeClr val="bg2">
                    <a:lumMod val="25000"/>
                  </a:schemeClr>
                </a:solidFill>
              </a:rPr>
              <a:t> </a:t>
            </a:r>
            <a:r>
              <a:rPr lang="en-MY" sz="2600" b="1" dirty="0" err="1">
                <a:solidFill>
                  <a:schemeClr val="bg2">
                    <a:lumMod val="25000"/>
                  </a:schemeClr>
                </a:solidFill>
              </a:rPr>
              <a:t>apa</a:t>
            </a:r>
            <a:r>
              <a:rPr lang="en-MY" sz="2600" b="1" dirty="0">
                <a:solidFill>
                  <a:schemeClr val="bg2">
                    <a:lumMod val="25000"/>
                  </a:schemeClr>
                </a:solidFill>
              </a:rPr>
              <a:t> yang </a:t>
            </a:r>
            <a:r>
              <a:rPr lang="en-MY" sz="2600" b="1" dirty="0" err="1">
                <a:solidFill>
                  <a:schemeClr val="bg2">
                    <a:lumMod val="25000"/>
                  </a:schemeClr>
                </a:solidFill>
              </a:rPr>
              <a:t>diniatkan</a:t>
            </a:r>
            <a:r>
              <a:rPr lang="en-MY" sz="2600" b="1" dirty="0">
                <a:solidFill>
                  <a:schemeClr val="bg2">
                    <a:lumMod val="25000"/>
                  </a:schemeClr>
                </a:solidFill>
              </a:rPr>
              <a:t>. </a:t>
            </a:r>
            <a:r>
              <a:rPr lang="en-MY" sz="2600" b="1" dirty="0" err="1">
                <a:solidFill>
                  <a:schemeClr val="bg2">
                    <a:lumMod val="25000"/>
                  </a:schemeClr>
                </a:solidFill>
              </a:rPr>
              <a:t>Barangsiapa</a:t>
            </a:r>
            <a:r>
              <a:rPr lang="en-MY" sz="2600" b="1" dirty="0">
                <a:solidFill>
                  <a:schemeClr val="bg2">
                    <a:lumMod val="25000"/>
                  </a:schemeClr>
                </a:solidFill>
              </a:rPr>
              <a:t> yang </a:t>
            </a:r>
            <a:r>
              <a:rPr lang="en-MY" sz="2600" b="1" dirty="0" err="1">
                <a:solidFill>
                  <a:schemeClr val="bg2">
                    <a:lumMod val="25000"/>
                  </a:schemeClr>
                </a:solidFill>
              </a:rPr>
              <a:t>niat</a:t>
            </a:r>
            <a:r>
              <a:rPr lang="en-MY" sz="2600" b="1" dirty="0">
                <a:solidFill>
                  <a:schemeClr val="bg2">
                    <a:lumMod val="25000"/>
                  </a:schemeClr>
                </a:solidFill>
              </a:rPr>
              <a:t> </a:t>
            </a:r>
            <a:r>
              <a:rPr lang="en-MY" sz="2600" b="1" dirty="0" err="1">
                <a:solidFill>
                  <a:schemeClr val="bg2">
                    <a:lumMod val="25000"/>
                  </a:schemeClr>
                </a:solidFill>
              </a:rPr>
              <a:t>berhijrah</a:t>
            </a:r>
            <a:r>
              <a:rPr lang="en-MY" sz="2600" b="1" dirty="0">
                <a:solidFill>
                  <a:schemeClr val="bg2">
                    <a:lumMod val="25000"/>
                  </a:schemeClr>
                </a:solidFill>
              </a:rPr>
              <a:t> </a:t>
            </a:r>
            <a:r>
              <a:rPr lang="en-MY" sz="2600" b="1" dirty="0" err="1">
                <a:solidFill>
                  <a:schemeClr val="bg2">
                    <a:lumMod val="25000"/>
                  </a:schemeClr>
                </a:solidFill>
              </a:rPr>
              <a:t>kepada</a:t>
            </a:r>
            <a:r>
              <a:rPr lang="en-MY" sz="2600" b="1" dirty="0">
                <a:solidFill>
                  <a:schemeClr val="bg2">
                    <a:lumMod val="25000"/>
                  </a:schemeClr>
                </a:solidFill>
              </a:rPr>
              <a:t> (</a:t>
            </a:r>
            <a:r>
              <a:rPr lang="en-MY" sz="2600" b="1" dirty="0" err="1">
                <a:solidFill>
                  <a:schemeClr val="bg2">
                    <a:lumMod val="25000"/>
                  </a:schemeClr>
                </a:solidFill>
              </a:rPr>
              <a:t>keredhaan</a:t>
            </a:r>
            <a:r>
              <a:rPr lang="en-MY" sz="2600" b="1" dirty="0">
                <a:solidFill>
                  <a:schemeClr val="bg2">
                    <a:lumMod val="25000"/>
                  </a:schemeClr>
                </a:solidFill>
              </a:rPr>
              <a:t>) Allah </a:t>
            </a:r>
            <a:r>
              <a:rPr lang="en-MY" sz="2600" b="1" dirty="0" err="1">
                <a:solidFill>
                  <a:schemeClr val="bg2">
                    <a:lumMod val="25000"/>
                  </a:schemeClr>
                </a:solidFill>
              </a:rPr>
              <a:t>dan</a:t>
            </a:r>
            <a:r>
              <a:rPr lang="en-MY" sz="2600" b="1" dirty="0">
                <a:solidFill>
                  <a:schemeClr val="bg2">
                    <a:lumMod val="25000"/>
                  </a:schemeClr>
                </a:solidFill>
              </a:rPr>
              <a:t> </a:t>
            </a:r>
            <a:r>
              <a:rPr lang="en-MY" sz="2600" b="1" dirty="0" err="1">
                <a:solidFill>
                  <a:schemeClr val="bg2">
                    <a:lumMod val="25000"/>
                  </a:schemeClr>
                </a:solidFill>
              </a:rPr>
              <a:t>Rasul-Nya</a:t>
            </a:r>
            <a:r>
              <a:rPr lang="en-MY" sz="2600" b="1" dirty="0">
                <a:solidFill>
                  <a:schemeClr val="bg2">
                    <a:lumMod val="25000"/>
                  </a:schemeClr>
                </a:solidFill>
              </a:rPr>
              <a:t>, </a:t>
            </a:r>
            <a:r>
              <a:rPr lang="en-MY" sz="2600" b="1" dirty="0" err="1">
                <a:solidFill>
                  <a:schemeClr val="bg2">
                    <a:lumMod val="25000"/>
                  </a:schemeClr>
                </a:solidFill>
              </a:rPr>
              <a:t>maka</a:t>
            </a:r>
            <a:r>
              <a:rPr lang="en-MY" sz="2600" b="1" dirty="0">
                <a:solidFill>
                  <a:schemeClr val="bg2">
                    <a:lumMod val="25000"/>
                  </a:schemeClr>
                </a:solidFill>
              </a:rPr>
              <a:t> </a:t>
            </a:r>
            <a:r>
              <a:rPr lang="en-MY" sz="2600" b="1" dirty="0" err="1">
                <a:solidFill>
                  <a:schemeClr val="bg2">
                    <a:lumMod val="25000"/>
                  </a:schemeClr>
                </a:solidFill>
              </a:rPr>
              <a:t>hijrahnya</a:t>
            </a:r>
            <a:r>
              <a:rPr lang="en-MY" sz="2600" b="1" dirty="0">
                <a:solidFill>
                  <a:schemeClr val="bg2">
                    <a:lumMod val="25000"/>
                  </a:schemeClr>
                </a:solidFill>
              </a:rPr>
              <a:t> </a:t>
            </a:r>
            <a:r>
              <a:rPr lang="en-MY" sz="2600" b="1" dirty="0" err="1">
                <a:solidFill>
                  <a:schemeClr val="bg2">
                    <a:lumMod val="25000"/>
                  </a:schemeClr>
                </a:solidFill>
              </a:rPr>
              <a:t>pada</a:t>
            </a:r>
            <a:r>
              <a:rPr lang="en-MY" sz="2600" b="1" dirty="0">
                <a:solidFill>
                  <a:schemeClr val="bg2">
                    <a:lumMod val="25000"/>
                  </a:schemeClr>
                </a:solidFill>
              </a:rPr>
              <a:t> Allah </a:t>
            </a:r>
            <a:r>
              <a:rPr lang="en-MY" sz="2600" b="1" dirty="0" err="1">
                <a:solidFill>
                  <a:schemeClr val="bg2">
                    <a:lumMod val="25000"/>
                  </a:schemeClr>
                </a:solidFill>
              </a:rPr>
              <a:t>dan</a:t>
            </a:r>
            <a:r>
              <a:rPr lang="en-MY" sz="2600" b="1" dirty="0">
                <a:solidFill>
                  <a:schemeClr val="bg2">
                    <a:lumMod val="25000"/>
                  </a:schemeClr>
                </a:solidFill>
              </a:rPr>
              <a:t> </a:t>
            </a:r>
            <a:r>
              <a:rPr lang="en-MY" sz="2600" b="1" dirty="0" err="1">
                <a:solidFill>
                  <a:schemeClr val="bg2">
                    <a:lumMod val="25000"/>
                  </a:schemeClr>
                </a:solidFill>
              </a:rPr>
              <a:t>Rasul-Nya</a:t>
            </a:r>
            <a:r>
              <a:rPr lang="en-MY" sz="2600" b="1" dirty="0">
                <a:solidFill>
                  <a:schemeClr val="bg2">
                    <a:lumMod val="25000"/>
                  </a:schemeClr>
                </a:solidFill>
              </a:rPr>
              <a:t>. </a:t>
            </a:r>
            <a:r>
              <a:rPr lang="en-MY" sz="2600" b="1" dirty="0" err="1">
                <a:solidFill>
                  <a:schemeClr val="bg2">
                    <a:lumMod val="25000"/>
                  </a:schemeClr>
                </a:solidFill>
              </a:rPr>
              <a:t>Barangsiapa</a:t>
            </a:r>
            <a:r>
              <a:rPr lang="en-MY" sz="2600" b="1" dirty="0">
                <a:solidFill>
                  <a:schemeClr val="bg2">
                    <a:lumMod val="25000"/>
                  </a:schemeClr>
                </a:solidFill>
              </a:rPr>
              <a:t> yang </a:t>
            </a:r>
            <a:r>
              <a:rPr lang="en-MY" sz="2600" b="1" dirty="0" err="1">
                <a:solidFill>
                  <a:schemeClr val="bg2">
                    <a:lumMod val="25000"/>
                  </a:schemeClr>
                </a:solidFill>
              </a:rPr>
              <a:t>niat</a:t>
            </a:r>
            <a:r>
              <a:rPr lang="en-MY" sz="2600" b="1" dirty="0">
                <a:solidFill>
                  <a:schemeClr val="bg2">
                    <a:lumMod val="25000"/>
                  </a:schemeClr>
                </a:solidFill>
              </a:rPr>
              <a:t> </a:t>
            </a:r>
            <a:r>
              <a:rPr lang="en-MY" sz="2600" b="1" dirty="0" err="1">
                <a:solidFill>
                  <a:schemeClr val="bg2">
                    <a:lumMod val="25000"/>
                  </a:schemeClr>
                </a:solidFill>
              </a:rPr>
              <a:t>hijrahnya</a:t>
            </a:r>
            <a:r>
              <a:rPr lang="en-MY" sz="2600" b="1" dirty="0">
                <a:solidFill>
                  <a:schemeClr val="bg2">
                    <a:lumMod val="25000"/>
                  </a:schemeClr>
                </a:solidFill>
              </a:rPr>
              <a:t> </a:t>
            </a:r>
            <a:r>
              <a:rPr lang="en-MY" sz="2600" b="1" dirty="0" err="1">
                <a:solidFill>
                  <a:schemeClr val="bg2">
                    <a:lumMod val="25000"/>
                  </a:schemeClr>
                </a:solidFill>
              </a:rPr>
              <a:t>untuk</a:t>
            </a:r>
            <a:r>
              <a:rPr lang="en-MY" sz="2600" b="1" dirty="0">
                <a:solidFill>
                  <a:schemeClr val="bg2">
                    <a:lumMod val="25000"/>
                  </a:schemeClr>
                </a:solidFill>
              </a:rPr>
              <a:t> </a:t>
            </a:r>
            <a:r>
              <a:rPr lang="en-MY" sz="2600" b="1" dirty="0" err="1">
                <a:solidFill>
                  <a:schemeClr val="bg2">
                    <a:lumMod val="25000"/>
                  </a:schemeClr>
                </a:solidFill>
              </a:rPr>
              <a:t>mendapatkan</a:t>
            </a:r>
            <a:r>
              <a:rPr lang="en-MY" sz="2600" b="1" dirty="0">
                <a:solidFill>
                  <a:schemeClr val="bg2">
                    <a:lumMod val="25000"/>
                  </a:schemeClr>
                </a:solidFill>
              </a:rPr>
              <a:t> </a:t>
            </a:r>
            <a:r>
              <a:rPr lang="en-MY" sz="2600" b="1" dirty="0" err="1">
                <a:solidFill>
                  <a:schemeClr val="bg2">
                    <a:lumMod val="25000"/>
                  </a:schemeClr>
                </a:solidFill>
              </a:rPr>
              <a:t>dunia</a:t>
            </a:r>
            <a:r>
              <a:rPr lang="en-MY" sz="2600" b="1" dirty="0">
                <a:solidFill>
                  <a:schemeClr val="bg2">
                    <a:lumMod val="25000"/>
                  </a:schemeClr>
                </a:solidFill>
              </a:rPr>
              <a:t> </a:t>
            </a:r>
            <a:r>
              <a:rPr lang="en-MY" sz="2600" b="1" dirty="0" err="1">
                <a:solidFill>
                  <a:schemeClr val="bg2">
                    <a:lumMod val="25000"/>
                  </a:schemeClr>
                </a:solidFill>
              </a:rPr>
              <a:t>atau</a:t>
            </a:r>
            <a:r>
              <a:rPr lang="en-MY" sz="2600" b="1" dirty="0">
                <a:solidFill>
                  <a:schemeClr val="bg2">
                    <a:lumMod val="25000"/>
                  </a:schemeClr>
                </a:solidFill>
              </a:rPr>
              <a:t> </a:t>
            </a:r>
            <a:r>
              <a:rPr lang="en-MY" sz="2600" b="1" dirty="0" err="1">
                <a:solidFill>
                  <a:schemeClr val="bg2">
                    <a:lumMod val="25000"/>
                  </a:schemeClr>
                </a:solidFill>
              </a:rPr>
              <a:t>kerana</a:t>
            </a:r>
            <a:r>
              <a:rPr lang="en-MY" sz="2600" b="1" dirty="0">
                <a:solidFill>
                  <a:schemeClr val="bg2">
                    <a:lumMod val="25000"/>
                  </a:schemeClr>
                </a:solidFill>
              </a:rPr>
              <a:t> </a:t>
            </a:r>
            <a:r>
              <a:rPr lang="en-MY" sz="2600" b="1" dirty="0" err="1">
                <a:solidFill>
                  <a:schemeClr val="bg2">
                    <a:lumMod val="25000"/>
                  </a:schemeClr>
                </a:solidFill>
              </a:rPr>
              <a:t>wanita</a:t>
            </a:r>
            <a:r>
              <a:rPr lang="en-MY" sz="2600" b="1" dirty="0">
                <a:solidFill>
                  <a:schemeClr val="bg2">
                    <a:lumMod val="25000"/>
                  </a:schemeClr>
                </a:solidFill>
              </a:rPr>
              <a:t> yang </a:t>
            </a:r>
            <a:r>
              <a:rPr lang="en-MY" sz="2600" b="1" dirty="0" err="1">
                <a:solidFill>
                  <a:schemeClr val="bg2">
                    <a:lumMod val="25000"/>
                  </a:schemeClr>
                </a:solidFill>
              </a:rPr>
              <a:t>ingin</a:t>
            </a:r>
            <a:r>
              <a:rPr lang="en-MY" sz="2600" b="1" dirty="0">
                <a:solidFill>
                  <a:schemeClr val="bg2">
                    <a:lumMod val="25000"/>
                  </a:schemeClr>
                </a:solidFill>
              </a:rPr>
              <a:t> </a:t>
            </a:r>
            <a:r>
              <a:rPr lang="en-MY" sz="2600" b="1" dirty="0" err="1">
                <a:solidFill>
                  <a:schemeClr val="bg2">
                    <a:lumMod val="25000"/>
                  </a:schemeClr>
                </a:solidFill>
              </a:rPr>
              <a:t>dinikahinya</a:t>
            </a:r>
            <a:r>
              <a:rPr lang="en-MY" sz="2600" b="1" dirty="0">
                <a:solidFill>
                  <a:schemeClr val="bg2">
                    <a:lumMod val="25000"/>
                  </a:schemeClr>
                </a:solidFill>
              </a:rPr>
              <a:t>, </a:t>
            </a:r>
            <a:r>
              <a:rPr lang="en-MY" sz="2600" b="1" dirty="0" err="1">
                <a:solidFill>
                  <a:schemeClr val="bg2">
                    <a:lumMod val="25000"/>
                  </a:schemeClr>
                </a:solidFill>
              </a:rPr>
              <a:t>maka</a:t>
            </a:r>
            <a:r>
              <a:rPr lang="en-MY" sz="2600" b="1" dirty="0">
                <a:solidFill>
                  <a:schemeClr val="bg2">
                    <a:lumMod val="25000"/>
                  </a:schemeClr>
                </a:solidFill>
              </a:rPr>
              <a:t> </a:t>
            </a:r>
            <a:r>
              <a:rPr lang="en-MY" sz="2600" b="1" dirty="0" err="1">
                <a:solidFill>
                  <a:schemeClr val="bg2">
                    <a:lumMod val="25000"/>
                  </a:schemeClr>
                </a:solidFill>
              </a:rPr>
              <a:t>hijrahnya</a:t>
            </a:r>
            <a:r>
              <a:rPr lang="en-MY" sz="2600" b="1" dirty="0">
                <a:solidFill>
                  <a:schemeClr val="bg2">
                    <a:lumMod val="25000"/>
                  </a:schemeClr>
                </a:solidFill>
              </a:rPr>
              <a:t> </a:t>
            </a:r>
            <a:r>
              <a:rPr lang="en-MY" sz="2600" b="1" dirty="0" err="1">
                <a:solidFill>
                  <a:schemeClr val="bg2">
                    <a:lumMod val="25000"/>
                  </a:schemeClr>
                </a:solidFill>
              </a:rPr>
              <a:t>sesuai</a:t>
            </a:r>
            <a:r>
              <a:rPr lang="en-MY" sz="2600" b="1" dirty="0">
                <a:solidFill>
                  <a:schemeClr val="bg2">
                    <a:lumMod val="25000"/>
                  </a:schemeClr>
                </a:solidFill>
              </a:rPr>
              <a:t> </a:t>
            </a:r>
            <a:r>
              <a:rPr lang="en-MY" sz="2600" b="1" dirty="0" err="1">
                <a:solidFill>
                  <a:schemeClr val="bg2">
                    <a:lumMod val="25000"/>
                  </a:schemeClr>
                </a:solidFill>
              </a:rPr>
              <a:t>apa</a:t>
            </a:r>
            <a:r>
              <a:rPr lang="en-MY" sz="2600" b="1" dirty="0">
                <a:solidFill>
                  <a:schemeClr val="bg2">
                    <a:lumMod val="25000"/>
                  </a:schemeClr>
                </a:solidFill>
              </a:rPr>
              <a:t> yang </a:t>
            </a:r>
            <a:r>
              <a:rPr lang="en-MY" sz="2600" b="1" dirty="0" err="1">
                <a:solidFill>
                  <a:schemeClr val="bg2">
                    <a:lumMod val="25000"/>
                  </a:schemeClr>
                </a:solidFill>
              </a:rPr>
              <a:t>dia</a:t>
            </a:r>
            <a:r>
              <a:rPr lang="en-MY" sz="2600" b="1" dirty="0">
                <a:solidFill>
                  <a:schemeClr val="bg2">
                    <a:lumMod val="25000"/>
                  </a:schemeClr>
                </a:solidFill>
              </a:rPr>
              <a:t> </a:t>
            </a:r>
            <a:r>
              <a:rPr lang="en-MY" sz="2600" b="1" dirty="0" err="1">
                <a:solidFill>
                  <a:schemeClr val="bg2">
                    <a:lumMod val="25000"/>
                  </a:schemeClr>
                </a:solidFill>
              </a:rPr>
              <a:t>niatkan</a:t>
            </a:r>
            <a:r>
              <a:rPr lang="en-MY" sz="2600" b="1" dirty="0">
                <a:solidFill>
                  <a:schemeClr val="bg2">
                    <a:lumMod val="25000"/>
                  </a:schemeClr>
                </a:solidFill>
              </a:rPr>
              <a:t>”.</a:t>
            </a:r>
            <a:endParaRPr lang="en-US" sz="2600" b="1" dirty="0">
              <a:solidFill>
                <a:schemeClr val="bg2">
                  <a:lumMod val="25000"/>
                </a:schemeClr>
              </a:solidFill>
            </a:endParaRPr>
          </a:p>
        </p:txBody>
      </p:sp>
    </p:spTree>
    <p:extLst>
      <p:ext uri="{BB962C8B-B14F-4D97-AF65-F5344CB8AC3E}">
        <p14:creationId xmlns:p14="http://schemas.microsoft.com/office/powerpoint/2010/main" val="688746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lowchart: Alternate Process 1"/>
          <p:cNvSpPr/>
          <p:nvPr/>
        </p:nvSpPr>
        <p:spPr>
          <a:xfrm>
            <a:off x="74271" y="990600"/>
            <a:ext cx="8915400" cy="1371600"/>
          </a:xfrm>
          <a:prstGeom prst="flowChartAlternateProcess">
            <a:avLst/>
          </a:prstGeom>
          <a:solidFill>
            <a:srgbClr val="FF00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80" b="1" dirty="0" smtClean="0">
                <a:ln w="1905"/>
                <a:solidFill>
                  <a:srgbClr val="FFFF00"/>
                </a:solidFill>
                <a:effectLst>
                  <a:innerShdw blurRad="69850" dist="43180" dir="5400000">
                    <a:srgbClr val="000000">
                      <a:alpha val="65000"/>
                    </a:srgbClr>
                  </a:innerShdw>
                </a:effectLst>
              </a:rPr>
              <a:t>PERTAMA :</a:t>
            </a:r>
          </a:p>
          <a:p>
            <a:r>
              <a:rPr lang="sv-SE" sz="2480" b="1" dirty="0" smtClean="0"/>
              <a:t> </a:t>
            </a:r>
            <a:r>
              <a:rPr lang="sv-SE" sz="2800" b="1" dirty="0"/>
              <a:t>Strategi yang penuh tersusun dan kemas adalah penting dalam melaksanakan sesuatu </a:t>
            </a:r>
            <a:r>
              <a:rPr lang="sv-SE" sz="2800" b="1" dirty="0" smtClean="0"/>
              <a:t>urusan</a:t>
            </a:r>
            <a:endParaRPr lang="ms-MY" sz="2800" b="1" dirty="0"/>
          </a:p>
        </p:txBody>
      </p:sp>
      <p:sp>
        <p:nvSpPr>
          <p:cNvPr id="7" name="Oval 6"/>
          <p:cNvSpPr/>
          <p:nvPr/>
        </p:nvSpPr>
        <p:spPr>
          <a:xfrm>
            <a:off x="550762" y="255608"/>
            <a:ext cx="7962418" cy="609600"/>
          </a:xfrm>
          <a:prstGeom prst="ellipse">
            <a:avLst/>
          </a:prstGeom>
          <a:solidFill>
            <a:schemeClr val="tx1">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Iktibar Dari Hijrah </a:t>
            </a:r>
            <a:r>
              <a:rPr lang="ms-MY" sz="2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Nabi </a:t>
            </a:r>
            <a:r>
              <a:rPr lang="ms-MY" sz="2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SAW </a:t>
            </a:r>
            <a:endParaRPr lang="en-US" sz="2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sp>
        <p:nvSpPr>
          <p:cNvPr id="3" name="Down Arrow 2"/>
          <p:cNvSpPr/>
          <p:nvPr/>
        </p:nvSpPr>
        <p:spPr>
          <a:xfrm>
            <a:off x="4191000" y="2362200"/>
            <a:ext cx="762000" cy="5334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ounded Rectangle 7"/>
          <p:cNvSpPr/>
          <p:nvPr/>
        </p:nvSpPr>
        <p:spPr>
          <a:xfrm>
            <a:off x="228601" y="2895600"/>
            <a:ext cx="8761070" cy="1981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tx1"/>
                </a:solidFill>
                <a:effectLst>
                  <a:innerShdw blurRad="69850" dist="43180" dir="5400000">
                    <a:srgbClr val="000000">
                      <a:alpha val="65000"/>
                    </a:srgbClr>
                  </a:innerShdw>
                </a:effectLst>
              </a:rPr>
              <a:t>Nabi SAW telah melakukan perancangan hijrah yang cukup mantap antaranya menyediakan pengganti untuk berada di tempat tidur Nabi SAW, kaedah menghantar bekalan makanan, mengatur laluan perjalanan, memilih pemandu jalan, bersembunyi di Gua Thur dan </a:t>
            </a:r>
            <a:r>
              <a:rPr lang="sv-SE" sz="2400" b="1" dirty="0" smtClean="0">
                <a:ln w="1905"/>
                <a:solidFill>
                  <a:schemeClr val="tx1"/>
                </a:solidFill>
                <a:effectLst>
                  <a:innerShdw blurRad="69850" dist="43180" dir="5400000">
                    <a:srgbClr val="000000">
                      <a:alpha val="65000"/>
                    </a:srgbClr>
                  </a:innerShdw>
                </a:effectLst>
              </a:rPr>
              <a:t>sebagainya</a:t>
            </a:r>
            <a:endParaRPr lang="sv-SE" sz="2400" b="1" dirty="0">
              <a:ln w="1905"/>
              <a:solidFill>
                <a:schemeClr val="tx1"/>
              </a:solidFill>
              <a:effectLst>
                <a:innerShdw blurRad="69850" dist="43180" dir="5400000">
                  <a:srgbClr val="000000">
                    <a:alpha val="65000"/>
                  </a:srgbClr>
                </a:innerShdw>
              </a:effectLst>
            </a:endParaRPr>
          </a:p>
        </p:txBody>
      </p:sp>
      <p:sp>
        <p:nvSpPr>
          <p:cNvPr id="9" name="Rounded Rectangle 8"/>
          <p:cNvSpPr/>
          <p:nvPr/>
        </p:nvSpPr>
        <p:spPr>
          <a:xfrm>
            <a:off x="1373530" y="5410200"/>
            <a:ext cx="6475070" cy="1280160"/>
          </a:xfrm>
          <a:prstGeom prst="roundRect">
            <a:avLst/>
          </a:prstGeom>
          <a:solidFill>
            <a:schemeClr val="bg2"/>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Dalam </a:t>
            </a:r>
            <a:r>
              <a:rPr lang="sv-SE"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mengurus kehidupan, setiap manusia perlu ada strategi dan perancangan agar setiap objektif dapat dicapai dengan jayanya.</a:t>
            </a:r>
          </a:p>
        </p:txBody>
      </p:sp>
      <p:sp>
        <p:nvSpPr>
          <p:cNvPr id="10" name="Down Arrow 9"/>
          <p:cNvSpPr/>
          <p:nvPr/>
        </p:nvSpPr>
        <p:spPr>
          <a:xfrm>
            <a:off x="4191000" y="4865370"/>
            <a:ext cx="762000" cy="5334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070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300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lowchart: Alternate Process 1"/>
          <p:cNvSpPr/>
          <p:nvPr/>
        </p:nvSpPr>
        <p:spPr>
          <a:xfrm>
            <a:off x="380999" y="1295400"/>
            <a:ext cx="8305801" cy="1371600"/>
          </a:xfrm>
          <a:prstGeom prst="flowChartAlternateProcess">
            <a:avLst/>
          </a:prstGeom>
          <a:solidFill>
            <a:srgbClr val="FF00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80" b="1" dirty="0" smtClean="0">
                <a:ln w="1905"/>
                <a:solidFill>
                  <a:srgbClr val="FFFF00"/>
                </a:solidFill>
                <a:effectLst>
                  <a:innerShdw blurRad="69850" dist="43180" dir="5400000">
                    <a:srgbClr val="000000">
                      <a:alpha val="65000"/>
                    </a:srgbClr>
                  </a:innerShdw>
                </a:effectLst>
              </a:rPr>
              <a:t>KEDUA :</a:t>
            </a:r>
          </a:p>
          <a:p>
            <a:pPr algn="ctr"/>
            <a:r>
              <a:rPr lang="sv-SE" sz="2480" b="1" dirty="0" smtClean="0"/>
              <a:t> </a:t>
            </a:r>
            <a:r>
              <a:rPr lang="sv-SE" sz="2800" b="1" dirty="0" smtClean="0"/>
              <a:t>Pengorbanan </a:t>
            </a:r>
            <a:r>
              <a:rPr lang="sv-SE" sz="2800" b="1" dirty="0"/>
              <a:t>perlu ada dalam mencapai matlamat </a:t>
            </a:r>
            <a:r>
              <a:rPr lang="sv-SE" sz="2800" b="1" dirty="0" smtClean="0"/>
              <a:t>kehidupan</a:t>
            </a:r>
            <a:endParaRPr lang="ms-MY" sz="2800" b="1" dirty="0"/>
          </a:p>
        </p:txBody>
      </p:sp>
      <p:sp>
        <p:nvSpPr>
          <p:cNvPr id="7" name="Oval 6"/>
          <p:cNvSpPr/>
          <p:nvPr/>
        </p:nvSpPr>
        <p:spPr>
          <a:xfrm>
            <a:off x="550762" y="457200"/>
            <a:ext cx="7962418" cy="609600"/>
          </a:xfrm>
          <a:prstGeom prst="ellipse">
            <a:avLst/>
          </a:prstGeom>
          <a:solidFill>
            <a:schemeClr val="tx1">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Iktibar Dari Hijrah </a:t>
            </a:r>
            <a:r>
              <a:rPr lang="ms-MY" sz="2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Nabi </a:t>
            </a:r>
            <a:r>
              <a:rPr lang="ms-MY" sz="2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SAW </a:t>
            </a:r>
            <a:endParaRPr lang="en-US" sz="2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sp>
        <p:nvSpPr>
          <p:cNvPr id="3" name="Down Arrow 2"/>
          <p:cNvSpPr/>
          <p:nvPr/>
        </p:nvSpPr>
        <p:spPr>
          <a:xfrm>
            <a:off x="4191000" y="2667000"/>
            <a:ext cx="762000" cy="6096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ounded Rectangle 7"/>
          <p:cNvSpPr/>
          <p:nvPr/>
        </p:nvSpPr>
        <p:spPr>
          <a:xfrm>
            <a:off x="228601" y="3352800"/>
            <a:ext cx="8761070" cy="1981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tx1"/>
                </a:solidFill>
                <a:effectLst>
                  <a:innerShdw blurRad="69850" dist="43180" dir="5400000">
                    <a:srgbClr val="000000">
                      <a:alpha val="65000"/>
                    </a:srgbClr>
                  </a:innerShdw>
                </a:effectLst>
              </a:rPr>
              <a:t>Melalui penghijrahan Nabi SAW, baginda dan para sahabat RA telah melakukan pengorbanan jiwa, harta dan tanah air tercinta lalu menjadi titik tolak perubahan dan kejayaan penyebaran syiar Islam ke seluruh </a:t>
            </a:r>
            <a:r>
              <a:rPr lang="sv-SE" sz="2800" b="1" dirty="0" smtClean="0">
                <a:ln w="1905"/>
                <a:solidFill>
                  <a:schemeClr val="tx1"/>
                </a:solidFill>
                <a:effectLst>
                  <a:innerShdw blurRad="69850" dist="43180" dir="5400000">
                    <a:srgbClr val="000000">
                      <a:alpha val="65000"/>
                    </a:srgbClr>
                  </a:innerShdw>
                </a:effectLst>
              </a:rPr>
              <a:t>Dunia</a:t>
            </a:r>
            <a:endParaRPr lang="sv-SE" sz="28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77462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lowchart: Alternate Process 1"/>
          <p:cNvSpPr/>
          <p:nvPr/>
        </p:nvSpPr>
        <p:spPr>
          <a:xfrm>
            <a:off x="380999" y="1295400"/>
            <a:ext cx="8305801" cy="1371600"/>
          </a:xfrm>
          <a:prstGeom prst="flowChartAlternateProcess">
            <a:avLst/>
          </a:prstGeom>
          <a:solidFill>
            <a:srgbClr val="FF00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80" b="1" dirty="0" smtClean="0">
                <a:ln w="1905"/>
                <a:solidFill>
                  <a:srgbClr val="FFFF00"/>
                </a:solidFill>
                <a:effectLst>
                  <a:innerShdw blurRad="69850" dist="43180" dir="5400000">
                    <a:srgbClr val="000000">
                      <a:alpha val="65000"/>
                    </a:srgbClr>
                  </a:innerShdw>
                </a:effectLst>
              </a:rPr>
              <a:t>KETIGA :</a:t>
            </a:r>
          </a:p>
          <a:p>
            <a:pPr algn="ctr"/>
            <a:r>
              <a:rPr lang="sv-SE" sz="2480" b="1" dirty="0" smtClean="0"/>
              <a:t> </a:t>
            </a:r>
            <a:r>
              <a:rPr lang="sv-SE" sz="2800" b="1" dirty="0" smtClean="0"/>
              <a:t>Pentingnya </a:t>
            </a:r>
            <a:r>
              <a:rPr lang="sv-SE" sz="2800" b="1" dirty="0"/>
              <a:t>sifat sabar dan tawakkal yang tinggi kepada Allah SWT</a:t>
            </a:r>
            <a:endParaRPr lang="ms-MY" sz="2800" b="1" dirty="0"/>
          </a:p>
        </p:txBody>
      </p:sp>
      <p:sp>
        <p:nvSpPr>
          <p:cNvPr id="7" name="Oval 6"/>
          <p:cNvSpPr/>
          <p:nvPr/>
        </p:nvSpPr>
        <p:spPr>
          <a:xfrm>
            <a:off x="550762" y="457200"/>
            <a:ext cx="7962418" cy="609600"/>
          </a:xfrm>
          <a:prstGeom prst="ellipse">
            <a:avLst/>
          </a:prstGeom>
          <a:solidFill>
            <a:schemeClr val="tx1">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iktibar </a:t>
            </a:r>
            <a:r>
              <a:rPr lang="ms-MY" sz="2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Dari Hijrah </a:t>
            </a:r>
            <a:r>
              <a:rPr lang="ms-MY" sz="2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Nabi </a:t>
            </a:r>
            <a:r>
              <a:rPr lang="ms-MY" sz="2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SAW </a:t>
            </a:r>
            <a:endParaRPr lang="en-US" sz="2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sp>
        <p:nvSpPr>
          <p:cNvPr id="3" name="Down Arrow 2"/>
          <p:cNvSpPr/>
          <p:nvPr/>
        </p:nvSpPr>
        <p:spPr>
          <a:xfrm>
            <a:off x="4191000" y="2667000"/>
            <a:ext cx="762000" cy="6096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ounded Rectangle 7"/>
          <p:cNvSpPr/>
          <p:nvPr/>
        </p:nvSpPr>
        <p:spPr>
          <a:xfrm>
            <a:off x="228601" y="3352800"/>
            <a:ext cx="8761070" cy="2133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tx1"/>
                </a:solidFill>
                <a:effectLst>
                  <a:innerShdw blurRad="69850" dist="43180" dir="5400000">
                    <a:srgbClr val="000000">
                      <a:alpha val="65000"/>
                    </a:srgbClr>
                  </a:innerShdw>
                </a:effectLst>
              </a:rPr>
              <a:t>Nabi </a:t>
            </a:r>
            <a:r>
              <a:rPr lang="sv-SE" sz="3200" b="1" dirty="0">
                <a:ln w="1905"/>
                <a:solidFill>
                  <a:schemeClr val="tx1"/>
                </a:solidFill>
                <a:effectLst>
                  <a:innerShdw blurRad="69850" dist="43180" dir="5400000">
                    <a:srgbClr val="000000">
                      <a:alpha val="65000"/>
                    </a:srgbClr>
                  </a:innerShdw>
                </a:effectLst>
              </a:rPr>
              <a:t>SAW telah mencontohkan kesabaran melalui pelbagai kesukaran ketika berhijrah seperti diancam bunuh, dikejar musuh, perjalanan yang jauh dan </a:t>
            </a:r>
            <a:r>
              <a:rPr lang="sv-SE" sz="3200" b="1" dirty="0" smtClean="0">
                <a:ln w="1905"/>
                <a:solidFill>
                  <a:schemeClr val="tx1"/>
                </a:solidFill>
                <a:effectLst>
                  <a:innerShdw blurRad="69850" dist="43180" dir="5400000">
                    <a:srgbClr val="000000">
                      <a:alpha val="65000"/>
                    </a:srgbClr>
                  </a:innerShdw>
                </a:effectLst>
              </a:rPr>
              <a:t>sebagainya</a:t>
            </a:r>
            <a:endParaRPr lang="sv-SE" sz="3200" b="1" dirty="0">
              <a:ln w="1905"/>
              <a:solidFill>
                <a:schemeClr val="tx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2541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lowchart: Alternate Process 1"/>
          <p:cNvSpPr/>
          <p:nvPr/>
        </p:nvSpPr>
        <p:spPr>
          <a:xfrm>
            <a:off x="74271" y="990600"/>
            <a:ext cx="8915400" cy="990600"/>
          </a:xfrm>
          <a:prstGeom prst="flowChartAlternateProcess">
            <a:avLst/>
          </a:prstGeom>
          <a:solidFill>
            <a:srgbClr val="FF00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80" b="1" dirty="0" smtClean="0">
                <a:ln w="1905"/>
                <a:solidFill>
                  <a:srgbClr val="FFFF00"/>
                </a:solidFill>
                <a:effectLst>
                  <a:innerShdw blurRad="69850" dist="43180" dir="5400000">
                    <a:srgbClr val="000000">
                      <a:alpha val="65000"/>
                    </a:srgbClr>
                  </a:innerShdw>
                </a:effectLst>
              </a:rPr>
              <a:t>KEEMPAT :</a:t>
            </a:r>
          </a:p>
          <a:p>
            <a:r>
              <a:rPr lang="sv-SE" sz="2480" b="1" dirty="0" smtClean="0"/>
              <a:t> </a:t>
            </a:r>
            <a:r>
              <a:rPr lang="sv-SE" sz="2600" b="1" dirty="0" smtClean="0"/>
              <a:t>Keperluan </a:t>
            </a:r>
            <a:r>
              <a:rPr lang="sv-SE" sz="2600" b="1" dirty="0"/>
              <a:t>kepada sokongan dan dokongan pelbagai pihak</a:t>
            </a:r>
            <a:endParaRPr lang="ms-MY" sz="2600" b="1" dirty="0"/>
          </a:p>
        </p:txBody>
      </p:sp>
      <p:sp>
        <p:nvSpPr>
          <p:cNvPr id="7" name="Oval 6"/>
          <p:cNvSpPr/>
          <p:nvPr/>
        </p:nvSpPr>
        <p:spPr>
          <a:xfrm>
            <a:off x="550762" y="255608"/>
            <a:ext cx="7962418" cy="609600"/>
          </a:xfrm>
          <a:prstGeom prst="ellipse">
            <a:avLst/>
          </a:prstGeom>
          <a:solidFill>
            <a:schemeClr val="tx1">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Iktibar Dari Hijrah </a:t>
            </a:r>
            <a:r>
              <a:rPr lang="ms-MY" sz="2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Nabi </a:t>
            </a:r>
            <a:r>
              <a:rPr lang="ms-MY" sz="2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SAW </a:t>
            </a:r>
            <a:endParaRPr lang="en-US" sz="2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sp>
        <p:nvSpPr>
          <p:cNvPr id="3" name="Down Arrow 2"/>
          <p:cNvSpPr/>
          <p:nvPr/>
        </p:nvSpPr>
        <p:spPr>
          <a:xfrm>
            <a:off x="4191000" y="1981200"/>
            <a:ext cx="762000" cy="381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ounded Rectangle 7"/>
          <p:cNvSpPr/>
          <p:nvPr/>
        </p:nvSpPr>
        <p:spPr>
          <a:xfrm>
            <a:off x="304800" y="2438400"/>
            <a:ext cx="8381999" cy="12954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tx1"/>
                </a:solidFill>
                <a:effectLst>
                  <a:innerShdw blurRad="69850" dist="43180" dir="5400000">
                    <a:srgbClr val="000000">
                      <a:alpha val="65000"/>
                    </a:srgbClr>
                  </a:innerShdw>
                </a:effectLst>
              </a:rPr>
              <a:t>Nabi SAW memberi teladan bahawa hijrah yang dilakukan memerlukan sokongan dan dokongan pelbagai lapisan usia, jantina, agama dan sebagainya untuk menjayakan misi </a:t>
            </a:r>
            <a:r>
              <a:rPr lang="sv-SE" sz="2400" b="1" dirty="0" smtClean="0">
                <a:ln w="1905"/>
                <a:solidFill>
                  <a:schemeClr val="tx1"/>
                </a:solidFill>
                <a:effectLst>
                  <a:innerShdw blurRad="69850" dist="43180" dir="5400000">
                    <a:srgbClr val="000000">
                      <a:alpha val="65000"/>
                    </a:srgbClr>
                  </a:innerShdw>
                </a:effectLst>
              </a:rPr>
              <a:t>hijrah</a:t>
            </a:r>
            <a:endParaRPr lang="sv-SE" sz="2400" b="1" dirty="0">
              <a:ln w="1905"/>
              <a:solidFill>
                <a:schemeClr val="tx1"/>
              </a:solidFill>
              <a:effectLst>
                <a:innerShdw blurRad="69850" dist="43180" dir="5400000">
                  <a:srgbClr val="000000">
                    <a:alpha val="65000"/>
                  </a:srgbClr>
                </a:innerShdw>
              </a:effectLst>
            </a:endParaRPr>
          </a:p>
        </p:txBody>
      </p:sp>
      <p:sp>
        <p:nvSpPr>
          <p:cNvPr id="10" name="Down Arrow 9"/>
          <p:cNvSpPr/>
          <p:nvPr/>
        </p:nvSpPr>
        <p:spPr>
          <a:xfrm>
            <a:off x="4230065" y="3733800"/>
            <a:ext cx="762000" cy="5334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ounded Rectangle 10"/>
          <p:cNvSpPr/>
          <p:nvPr/>
        </p:nvSpPr>
        <p:spPr>
          <a:xfrm>
            <a:off x="228601" y="4343400"/>
            <a:ext cx="8686800" cy="2286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Abu Bakar al-Siddiq </a:t>
            </a:r>
            <a:r>
              <a:rPr lang="sv-SE" sz="2400" b="1" dirty="0">
                <a:ln w="1905"/>
                <a:solidFill>
                  <a:srgbClr val="002060"/>
                </a:solidFill>
                <a:effectLst>
                  <a:innerShdw blurRad="69850" dist="43180" dir="5400000">
                    <a:srgbClr val="000000">
                      <a:alpha val="65000"/>
                    </a:srgbClr>
                  </a:innerShdw>
                </a:effectLst>
              </a:rPr>
              <a:t>dan </a:t>
            </a:r>
            <a:r>
              <a:rPr lang="sv-SE" sz="2400" b="1" dirty="0">
                <a:ln w="1905"/>
                <a:solidFill>
                  <a:schemeClr val="accent5">
                    <a:lumMod val="50000"/>
                  </a:schemeClr>
                </a:solidFill>
                <a:effectLst>
                  <a:innerShdw blurRad="69850" dist="43180" dir="5400000">
                    <a:srgbClr val="000000">
                      <a:alpha val="65000"/>
                    </a:srgbClr>
                  </a:innerShdw>
                </a:effectLst>
              </a:rPr>
              <a:t>Uthman bin Affan </a:t>
            </a:r>
            <a:r>
              <a:rPr lang="sv-SE" sz="2400" b="1" dirty="0">
                <a:ln w="1905"/>
                <a:solidFill>
                  <a:srgbClr val="002060"/>
                </a:solidFill>
                <a:effectLst>
                  <a:innerShdw blurRad="69850" dist="43180" dir="5400000">
                    <a:srgbClr val="000000">
                      <a:alpha val="65000"/>
                    </a:srgbClr>
                  </a:innerShdw>
                </a:effectLst>
              </a:rPr>
              <a:t>adalah golongan yang berpengaruh dalam aspek kekuasaan dan kewangan. Manakala </a:t>
            </a:r>
            <a:r>
              <a:rPr lang="sv-SE" sz="2400" b="1" dirty="0">
                <a:ln w="1905"/>
                <a:solidFill>
                  <a:schemeClr val="accent5">
                    <a:lumMod val="50000"/>
                  </a:schemeClr>
                </a:solidFill>
                <a:effectLst>
                  <a:innerShdw blurRad="69850" dist="43180" dir="5400000">
                    <a:srgbClr val="000000">
                      <a:alpha val="65000"/>
                    </a:srgbClr>
                  </a:innerShdw>
                </a:effectLst>
              </a:rPr>
              <a:t>Ali bin Abi Talib </a:t>
            </a:r>
            <a:r>
              <a:rPr lang="sv-SE" sz="2400" b="1" dirty="0">
                <a:ln w="1905"/>
                <a:solidFill>
                  <a:srgbClr val="002060"/>
                </a:solidFill>
                <a:effectLst>
                  <a:innerShdw blurRad="69850" dist="43180" dir="5400000">
                    <a:srgbClr val="000000">
                      <a:alpha val="65000"/>
                    </a:srgbClr>
                  </a:innerShdw>
                </a:effectLst>
              </a:rPr>
              <a:t>yang masih belia menggantikan tempat tidur Nabi SAW. </a:t>
            </a:r>
            <a:r>
              <a:rPr lang="sv-SE" sz="2400" b="1" dirty="0">
                <a:ln w="1905"/>
                <a:solidFill>
                  <a:schemeClr val="accent5">
                    <a:lumMod val="50000"/>
                  </a:schemeClr>
                </a:solidFill>
                <a:effectLst>
                  <a:innerShdw blurRad="69850" dist="43180" dir="5400000">
                    <a:srgbClr val="000000">
                      <a:alpha val="65000"/>
                    </a:srgbClr>
                  </a:innerShdw>
                </a:effectLst>
              </a:rPr>
              <a:t>Asma’ Abu Bakar </a:t>
            </a:r>
            <a:r>
              <a:rPr lang="sv-SE" sz="2400" b="1" dirty="0">
                <a:ln w="1905"/>
                <a:solidFill>
                  <a:srgbClr val="002060"/>
                </a:solidFill>
                <a:effectLst>
                  <a:innerShdw blurRad="69850" dist="43180" dir="5400000">
                    <a:srgbClr val="000000">
                      <a:alpha val="65000"/>
                    </a:srgbClr>
                  </a:innerShdw>
                </a:effectLst>
              </a:rPr>
              <a:t>pula berperanan menghantar bekalan makanan. </a:t>
            </a:r>
            <a:r>
              <a:rPr lang="sv-SE" sz="2400" b="1" dirty="0">
                <a:ln w="1905"/>
                <a:solidFill>
                  <a:schemeClr val="accent5">
                    <a:lumMod val="50000"/>
                  </a:schemeClr>
                </a:solidFill>
                <a:effectLst>
                  <a:innerShdw blurRad="69850" dist="43180" dir="5400000">
                    <a:srgbClr val="000000">
                      <a:alpha val="65000"/>
                    </a:srgbClr>
                  </a:innerShdw>
                </a:effectLst>
              </a:rPr>
              <a:t>Abdullah bin ‘Uraiqit </a:t>
            </a:r>
            <a:r>
              <a:rPr lang="sv-SE" sz="2400" b="1" dirty="0">
                <a:ln w="1905"/>
                <a:solidFill>
                  <a:srgbClr val="002060"/>
                </a:solidFill>
                <a:effectLst>
                  <a:innerShdw blurRad="69850" dist="43180" dir="5400000">
                    <a:srgbClr val="000000">
                      <a:alpha val="65000"/>
                    </a:srgbClr>
                  </a:innerShdw>
                </a:effectLst>
              </a:rPr>
              <a:t>walaupun bukan Islam berperanan sebagai pemandu jalan menuju ke </a:t>
            </a:r>
            <a:r>
              <a:rPr lang="sv-SE" sz="2400" b="1" dirty="0" smtClean="0">
                <a:ln w="1905"/>
                <a:solidFill>
                  <a:srgbClr val="002060"/>
                </a:solidFill>
                <a:effectLst>
                  <a:innerShdw blurRad="69850" dist="43180" dir="5400000">
                    <a:srgbClr val="000000">
                      <a:alpha val="65000"/>
                    </a:srgbClr>
                  </a:innerShdw>
                </a:effectLst>
              </a:rPr>
              <a:t>Madinah</a:t>
            </a:r>
            <a:endParaRPr lang="sv-SE" sz="2400" b="1"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57320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300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300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lowchart: Alternate Process 1"/>
          <p:cNvSpPr/>
          <p:nvPr/>
        </p:nvSpPr>
        <p:spPr>
          <a:xfrm>
            <a:off x="74271" y="990600"/>
            <a:ext cx="8915400" cy="990600"/>
          </a:xfrm>
          <a:prstGeom prst="flowChartAlternateProcess">
            <a:avLst/>
          </a:prstGeom>
          <a:solidFill>
            <a:srgbClr val="FF00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80" b="1" dirty="0" smtClean="0">
                <a:ln w="1905"/>
                <a:solidFill>
                  <a:srgbClr val="FFFF00"/>
                </a:solidFill>
                <a:effectLst>
                  <a:innerShdw blurRad="69850" dist="43180" dir="5400000">
                    <a:srgbClr val="000000">
                      <a:alpha val="65000"/>
                    </a:srgbClr>
                  </a:innerShdw>
                </a:effectLst>
              </a:rPr>
              <a:t>KEEMPAT :</a:t>
            </a:r>
          </a:p>
          <a:p>
            <a:r>
              <a:rPr lang="sv-SE" sz="2480" b="1" dirty="0" smtClean="0"/>
              <a:t> </a:t>
            </a:r>
            <a:r>
              <a:rPr lang="sv-SE" sz="2600" b="1" dirty="0" smtClean="0"/>
              <a:t>Keperluan </a:t>
            </a:r>
            <a:r>
              <a:rPr lang="sv-SE" sz="2600" b="1" dirty="0"/>
              <a:t>kepada sokongan dan dokongan pelbagai pihak</a:t>
            </a:r>
            <a:endParaRPr lang="ms-MY" sz="2600" b="1" dirty="0"/>
          </a:p>
        </p:txBody>
      </p:sp>
      <p:sp>
        <p:nvSpPr>
          <p:cNvPr id="7" name="Oval 6"/>
          <p:cNvSpPr/>
          <p:nvPr/>
        </p:nvSpPr>
        <p:spPr>
          <a:xfrm>
            <a:off x="550762" y="255608"/>
            <a:ext cx="7962418" cy="609600"/>
          </a:xfrm>
          <a:prstGeom prst="ellipse">
            <a:avLst/>
          </a:prstGeom>
          <a:solidFill>
            <a:schemeClr val="tx1">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Iktibar Dari Hijrah </a:t>
            </a:r>
            <a:r>
              <a:rPr lang="ms-MY" sz="2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Nabi </a:t>
            </a:r>
            <a:r>
              <a:rPr lang="ms-MY" sz="2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SAW </a:t>
            </a:r>
            <a:endParaRPr lang="en-US" sz="2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sp>
        <p:nvSpPr>
          <p:cNvPr id="3" name="Down Arrow 2"/>
          <p:cNvSpPr/>
          <p:nvPr/>
        </p:nvSpPr>
        <p:spPr>
          <a:xfrm>
            <a:off x="4191000" y="1981200"/>
            <a:ext cx="762000" cy="381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ounded Rectangle 7"/>
          <p:cNvSpPr/>
          <p:nvPr/>
        </p:nvSpPr>
        <p:spPr>
          <a:xfrm>
            <a:off x="304800" y="2438400"/>
            <a:ext cx="8381999" cy="12954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tx1"/>
                </a:solidFill>
                <a:effectLst>
                  <a:innerShdw blurRad="69850" dist="43180" dir="5400000">
                    <a:srgbClr val="000000">
                      <a:alpha val="65000"/>
                    </a:srgbClr>
                  </a:innerShdw>
                </a:effectLst>
              </a:rPr>
              <a:t>Nabi SAW memberi teladan bahawa hijrah yang dilakukan memerlukan sokongan dan dokongan pelbagai lapisan usia, jantina, agama dan sebagainya untuk menjayakan misi </a:t>
            </a:r>
            <a:r>
              <a:rPr lang="sv-SE" sz="2400" b="1" dirty="0" smtClean="0">
                <a:ln w="1905"/>
                <a:solidFill>
                  <a:schemeClr val="tx1"/>
                </a:solidFill>
                <a:effectLst>
                  <a:innerShdw blurRad="69850" dist="43180" dir="5400000">
                    <a:srgbClr val="000000">
                      <a:alpha val="65000"/>
                    </a:srgbClr>
                  </a:innerShdw>
                </a:effectLst>
              </a:rPr>
              <a:t>hijrah</a:t>
            </a:r>
            <a:endParaRPr lang="sv-SE" sz="2400" b="1" dirty="0">
              <a:ln w="1905"/>
              <a:solidFill>
                <a:schemeClr val="tx1"/>
              </a:solidFill>
              <a:effectLst>
                <a:innerShdw blurRad="69850" dist="43180" dir="5400000">
                  <a:srgbClr val="000000">
                    <a:alpha val="65000"/>
                  </a:srgbClr>
                </a:innerShdw>
              </a:effectLst>
            </a:endParaRPr>
          </a:p>
        </p:txBody>
      </p:sp>
      <p:sp>
        <p:nvSpPr>
          <p:cNvPr id="10" name="Down Arrow 9"/>
          <p:cNvSpPr/>
          <p:nvPr/>
        </p:nvSpPr>
        <p:spPr>
          <a:xfrm>
            <a:off x="4230065" y="3733800"/>
            <a:ext cx="762000" cy="6096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ounded Rectangle 8"/>
          <p:cNvSpPr/>
          <p:nvPr/>
        </p:nvSpPr>
        <p:spPr>
          <a:xfrm>
            <a:off x="1373530" y="4419600"/>
            <a:ext cx="6322670" cy="1828800"/>
          </a:xfrm>
          <a:prstGeom prst="roundRect">
            <a:avLst/>
          </a:prstGeom>
          <a:solidFill>
            <a:schemeClr val="bg2"/>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Manusia </a:t>
            </a:r>
            <a:r>
              <a:rPr lang="sv-SE"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sentiasa perlukan sokongan dan dokongan daripada pelbagai pihak untuk dibantu, agar berjaya dalam setiap kerja dan misi hijrah yang </a:t>
            </a:r>
            <a:r>
              <a:rPr lang="sv-SE"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dilakukan</a:t>
            </a:r>
            <a:endParaRPr lang="sv-SE"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05820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75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275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lowchart: Alternate Process 1"/>
          <p:cNvSpPr/>
          <p:nvPr/>
        </p:nvSpPr>
        <p:spPr>
          <a:xfrm>
            <a:off x="380999" y="990600"/>
            <a:ext cx="8305801" cy="914400"/>
          </a:xfrm>
          <a:prstGeom prst="flowChartAlternateProcess">
            <a:avLst/>
          </a:prstGeom>
          <a:solidFill>
            <a:srgbClr val="FF00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80" b="1" dirty="0" smtClean="0">
                <a:ln w="1905"/>
                <a:solidFill>
                  <a:srgbClr val="FFFF00"/>
                </a:solidFill>
                <a:effectLst>
                  <a:innerShdw blurRad="69850" dist="43180" dir="5400000">
                    <a:srgbClr val="000000">
                      <a:alpha val="65000"/>
                    </a:srgbClr>
                  </a:innerShdw>
                </a:effectLst>
              </a:rPr>
              <a:t>KELIMA :</a:t>
            </a:r>
          </a:p>
          <a:p>
            <a:pPr algn="ctr"/>
            <a:r>
              <a:rPr lang="sv-SE" sz="2480" b="1" dirty="0" smtClean="0"/>
              <a:t> </a:t>
            </a:r>
            <a:r>
              <a:rPr lang="fi-FI" sz="2500" b="1" dirty="0" smtClean="0"/>
              <a:t>Mewujudkan </a:t>
            </a:r>
            <a:r>
              <a:rPr lang="fi-FI" sz="2500" b="1" dirty="0"/>
              <a:t>semangat </a:t>
            </a:r>
            <a:r>
              <a:rPr lang="fi-FI" sz="2500" b="1" dirty="0" smtClean="0"/>
              <a:t>persaudaraan </a:t>
            </a:r>
            <a:r>
              <a:rPr lang="fi-FI" sz="2500" b="1" dirty="0"/>
              <a:t>dan kerjasama erat</a:t>
            </a:r>
            <a:endParaRPr lang="ms-MY" sz="2500" b="1" dirty="0"/>
          </a:p>
        </p:txBody>
      </p:sp>
      <p:sp>
        <p:nvSpPr>
          <p:cNvPr id="7" name="Oval 6"/>
          <p:cNvSpPr/>
          <p:nvPr/>
        </p:nvSpPr>
        <p:spPr>
          <a:xfrm>
            <a:off x="550762" y="228600"/>
            <a:ext cx="7962418" cy="609600"/>
          </a:xfrm>
          <a:prstGeom prst="ellipse">
            <a:avLst/>
          </a:prstGeom>
          <a:solidFill>
            <a:schemeClr val="tx1">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Iktibar Dari Hijrah </a:t>
            </a:r>
            <a:r>
              <a:rPr lang="ms-MY" sz="2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Nabi </a:t>
            </a:r>
            <a:r>
              <a:rPr lang="ms-MY" sz="2800" dirty="0" smtClean="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rPr>
              <a:t>SAW </a:t>
            </a:r>
            <a:endParaRPr lang="en-US" sz="2800" dirty="0">
              <a:ln w="18415" cmpd="sng">
                <a:solidFill>
                  <a:srgbClr val="FFFFFF"/>
                </a:solidFill>
                <a:prstDash val="solid"/>
              </a:ln>
              <a:solidFill>
                <a:schemeClr val="accent5">
                  <a:lumMod val="50000"/>
                </a:schemeClr>
              </a:solidFill>
              <a:effectLst>
                <a:outerShdw blurRad="63500" dir="3600000" algn="tl" rotWithShape="0">
                  <a:srgbClr val="000000">
                    <a:alpha val="70000"/>
                  </a:srgbClr>
                </a:outerShdw>
              </a:effectLst>
            </a:endParaRPr>
          </a:p>
        </p:txBody>
      </p:sp>
      <p:sp>
        <p:nvSpPr>
          <p:cNvPr id="3" name="Down Arrow 2"/>
          <p:cNvSpPr/>
          <p:nvPr/>
        </p:nvSpPr>
        <p:spPr>
          <a:xfrm>
            <a:off x="4191000" y="1905000"/>
            <a:ext cx="762000" cy="6096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ounded Rectangle 7"/>
          <p:cNvSpPr/>
          <p:nvPr/>
        </p:nvSpPr>
        <p:spPr>
          <a:xfrm>
            <a:off x="266700" y="2590800"/>
            <a:ext cx="8610599" cy="22098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tx1"/>
                </a:solidFill>
                <a:effectLst>
                  <a:innerShdw blurRad="69850" dist="43180" dir="5400000">
                    <a:srgbClr val="000000">
                      <a:alpha val="65000"/>
                    </a:srgbClr>
                  </a:innerShdw>
                </a:effectLst>
              </a:rPr>
              <a:t>Nabi SAW telah mempersaudarakan golongan </a:t>
            </a:r>
            <a:r>
              <a:rPr lang="sv-SE" sz="2800" b="1" dirty="0">
                <a:ln w="1905"/>
                <a:solidFill>
                  <a:schemeClr val="accent5">
                    <a:lumMod val="50000"/>
                  </a:schemeClr>
                </a:solidFill>
                <a:effectLst>
                  <a:innerShdw blurRad="69850" dist="43180" dir="5400000">
                    <a:srgbClr val="000000">
                      <a:alpha val="65000"/>
                    </a:srgbClr>
                  </a:innerShdw>
                </a:effectLst>
              </a:rPr>
              <a:t>Ansar dan Muhajirin</a:t>
            </a:r>
            <a:r>
              <a:rPr lang="sv-SE" sz="2800" b="1" dirty="0">
                <a:ln w="1905"/>
                <a:solidFill>
                  <a:schemeClr val="tx1"/>
                </a:solidFill>
                <a:effectLst>
                  <a:innerShdw blurRad="69850" dist="43180" dir="5400000">
                    <a:srgbClr val="000000">
                      <a:alpha val="65000"/>
                    </a:srgbClr>
                  </a:innerShdw>
                </a:effectLst>
              </a:rPr>
              <a:t> serta menggalakkan budaya memberi bantuan. Peristiwa hijrah telah mendidik sifat keperihatinan dan kepedulian masyarakat tanpa mengira latar belakang dan keturunan. </a:t>
            </a:r>
          </a:p>
        </p:txBody>
      </p:sp>
      <p:sp>
        <p:nvSpPr>
          <p:cNvPr id="6" name="Down Arrow 5"/>
          <p:cNvSpPr/>
          <p:nvPr/>
        </p:nvSpPr>
        <p:spPr>
          <a:xfrm>
            <a:off x="4191000" y="4800600"/>
            <a:ext cx="762000" cy="6096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ounded Rectangle 8"/>
          <p:cNvSpPr/>
          <p:nvPr/>
        </p:nvSpPr>
        <p:spPr>
          <a:xfrm>
            <a:off x="609600" y="5486400"/>
            <a:ext cx="8001000" cy="1066800"/>
          </a:xfrm>
          <a:prstGeom prst="roundRect">
            <a:avLst/>
          </a:prstGeom>
          <a:solidFill>
            <a:schemeClr val="bg2"/>
          </a:solid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t>
            </a:r>
            <a:r>
              <a:rPr lang="sv-SE"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etiap </a:t>
            </a:r>
            <a:r>
              <a:rPr lang="sv-SE"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muslim perlu sentiasa peduli dengan nasib masyarakat di sekeliling mereka</a:t>
            </a:r>
          </a:p>
        </p:txBody>
      </p:sp>
    </p:spTree>
    <p:extLst>
      <p:ext uri="{BB962C8B-B14F-4D97-AF65-F5344CB8AC3E}">
        <p14:creationId xmlns:p14="http://schemas.microsoft.com/office/powerpoint/2010/main" val="92762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50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250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duotone>
              <a:prstClr val="black"/>
              <a:schemeClr val="accent3">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8" name="Round Same Side Corner Rectangle 7"/>
          <p:cNvSpPr/>
          <p:nvPr/>
        </p:nvSpPr>
        <p:spPr>
          <a:xfrm>
            <a:off x="190500" y="151223"/>
            <a:ext cx="8763000" cy="915577"/>
          </a:xfrm>
          <a:prstGeom prst="round2SameRect">
            <a:avLst>
              <a:gd name="adj1" fmla="val 50000"/>
              <a:gd name="adj2" fmla="val 50000"/>
            </a:avLst>
          </a:prstGeom>
          <a:solidFill>
            <a:schemeClr val="bg2">
              <a:lumMod val="9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 </a:t>
            </a:r>
          </a:p>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p:txBody>
      </p:sp>
      <p:sp>
        <p:nvSpPr>
          <p:cNvPr id="3" name="Rectangle 2"/>
          <p:cNvSpPr/>
          <p:nvPr/>
        </p:nvSpPr>
        <p:spPr>
          <a:xfrm>
            <a:off x="4642840" y="6352880"/>
            <a:ext cx="4348760" cy="369332"/>
          </a:xfrm>
          <a:prstGeom prst="rect">
            <a:avLst/>
          </a:prstGeom>
        </p:spPr>
        <p:txBody>
          <a:bodyPr wrap="square">
            <a:spAutoFit/>
          </a:bodyPr>
          <a:lstStyle/>
          <a:p>
            <a:r>
              <a:rPr lang="sv-SE" b="1" spc="50" dirty="0">
                <a:ln w="11430"/>
                <a:solidFill>
                  <a:schemeClr val="tx2"/>
                </a:solidFill>
                <a:effectLst>
                  <a:outerShdw blurRad="76200" dist="50800" dir="5400000" algn="tl" rotWithShape="0">
                    <a:srgbClr val="000000">
                      <a:alpha val="65000"/>
                    </a:srgbClr>
                  </a:outerShdw>
                </a:effectLst>
              </a:rPr>
              <a:t> (Hadis riwayat </a:t>
            </a:r>
            <a:r>
              <a:rPr lang="sv-SE" b="1" spc="50" dirty="0" smtClean="0">
                <a:ln w="11430"/>
                <a:solidFill>
                  <a:schemeClr val="tx2"/>
                </a:solidFill>
                <a:effectLst>
                  <a:outerShdw blurRad="76200" dist="50800" dir="5400000" algn="tl" rotWithShape="0">
                    <a:srgbClr val="000000">
                      <a:alpha val="65000"/>
                    </a:srgbClr>
                  </a:outerShdw>
                </a:effectLst>
              </a:rPr>
              <a:t>Al-Bukhori dan Muslim)</a:t>
            </a:r>
            <a:endParaRPr lang="ms-MY" dirty="0"/>
          </a:p>
        </p:txBody>
      </p:sp>
      <p:sp>
        <p:nvSpPr>
          <p:cNvPr id="4" name="Rectangle 3"/>
          <p:cNvSpPr/>
          <p:nvPr/>
        </p:nvSpPr>
        <p:spPr>
          <a:xfrm>
            <a:off x="457200" y="2209800"/>
            <a:ext cx="8305800" cy="3416320"/>
          </a:xfrm>
          <a:prstGeom prst="rect">
            <a:avLst/>
          </a:prstGeom>
        </p:spPr>
        <p:txBody>
          <a:bodyPr wrap="square">
            <a:spAutoFit/>
          </a:bodyPr>
          <a:lstStyle/>
          <a:p>
            <a:pPr algn="just"/>
            <a:r>
              <a:rPr lang="en-MY" sz="3600" b="1" dirty="0">
                <a:solidFill>
                  <a:schemeClr val="bg2">
                    <a:lumMod val="25000"/>
                  </a:schemeClr>
                </a:solidFill>
              </a:rPr>
              <a:t>“</a:t>
            </a:r>
            <a:r>
              <a:rPr lang="en-MY" sz="3600" b="1" dirty="0" err="1">
                <a:solidFill>
                  <a:schemeClr val="bg2">
                    <a:lumMod val="25000"/>
                  </a:schemeClr>
                </a:solidFill>
              </a:rPr>
              <a:t>Perumpamaan</a:t>
            </a:r>
            <a:r>
              <a:rPr lang="en-MY" sz="3600" b="1" dirty="0">
                <a:solidFill>
                  <a:schemeClr val="bg2">
                    <a:lumMod val="25000"/>
                  </a:schemeClr>
                </a:solidFill>
              </a:rPr>
              <a:t> </a:t>
            </a:r>
            <a:r>
              <a:rPr lang="en-MY" sz="3600" b="1" dirty="0" err="1">
                <a:solidFill>
                  <a:schemeClr val="bg2">
                    <a:lumMod val="25000"/>
                  </a:schemeClr>
                </a:solidFill>
              </a:rPr>
              <a:t>kaum</a:t>
            </a:r>
            <a:r>
              <a:rPr lang="en-MY" sz="3600" b="1" dirty="0">
                <a:solidFill>
                  <a:schemeClr val="bg2">
                    <a:lumMod val="25000"/>
                  </a:schemeClr>
                </a:solidFill>
              </a:rPr>
              <a:t> </a:t>
            </a:r>
            <a:r>
              <a:rPr lang="en-MY" sz="3600" b="1" dirty="0" err="1">
                <a:solidFill>
                  <a:schemeClr val="bg2">
                    <a:lumMod val="25000"/>
                  </a:schemeClr>
                </a:solidFill>
              </a:rPr>
              <a:t>Mukmin</a:t>
            </a:r>
            <a:r>
              <a:rPr lang="en-MY" sz="3600" b="1" dirty="0">
                <a:solidFill>
                  <a:schemeClr val="bg2">
                    <a:lumMod val="25000"/>
                  </a:schemeClr>
                </a:solidFill>
              </a:rPr>
              <a:t> </a:t>
            </a:r>
            <a:r>
              <a:rPr lang="en-MY" sz="3600" b="1" dirty="0" err="1">
                <a:solidFill>
                  <a:schemeClr val="bg2">
                    <a:lumMod val="25000"/>
                  </a:schemeClr>
                </a:solidFill>
              </a:rPr>
              <a:t>dalam</a:t>
            </a:r>
            <a:r>
              <a:rPr lang="en-MY" sz="3600" b="1" dirty="0">
                <a:solidFill>
                  <a:schemeClr val="bg2">
                    <a:lumMod val="25000"/>
                  </a:schemeClr>
                </a:solidFill>
              </a:rPr>
              <a:t> </a:t>
            </a:r>
            <a:r>
              <a:rPr lang="en-MY" sz="3600" b="1" dirty="0" err="1">
                <a:solidFill>
                  <a:schemeClr val="bg2">
                    <a:lumMod val="25000"/>
                  </a:schemeClr>
                </a:solidFill>
              </a:rPr>
              <a:t>berkasih</a:t>
            </a:r>
            <a:r>
              <a:rPr lang="en-MY" sz="3600" b="1" dirty="0">
                <a:solidFill>
                  <a:schemeClr val="bg2">
                    <a:lumMod val="25000"/>
                  </a:schemeClr>
                </a:solidFill>
              </a:rPr>
              <a:t> </a:t>
            </a:r>
            <a:r>
              <a:rPr lang="en-MY" sz="3600" b="1" dirty="0" err="1">
                <a:solidFill>
                  <a:schemeClr val="bg2">
                    <a:lumMod val="25000"/>
                  </a:schemeClr>
                </a:solidFill>
              </a:rPr>
              <a:t>sayang</a:t>
            </a:r>
            <a:r>
              <a:rPr lang="en-MY" sz="3600" b="1" dirty="0">
                <a:solidFill>
                  <a:schemeClr val="bg2">
                    <a:lumMod val="25000"/>
                  </a:schemeClr>
                </a:solidFill>
              </a:rPr>
              <a:t> </a:t>
            </a:r>
            <a:r>
              <a:rPr lang="en-MY" sz="3600" b="1" dirty="0" err="1">
                <a:solidFill>
                  <a:schemeClr val="bg2">
                    <a:lumMod val="25000"/>
                  </a:schemeClr>
                </a:solidFill>
              </a:rPr>
              <a:t>dan</a:t>
            </a:r>
            <a:r>
              <a:rPr lang="en-MY" sz="3600" b="1" dirty="0">
                <a:solidFill>
                  <a:schemeClr val="bg2">
                    <a:lumMod val="25000"/>
                  </a:schemeClr>
                </a:solidFill>
              </a:rPr>
              <a:t> </a:t>
            </a:r>
            <a:r>
              <a:rPr lang="en-MY" sz="3600" b="1" dirty="0" err="1">
                <a:solidFill>
                  <a:schemeClr val="bg2">
                    <a:lumMod val="25000"/>
                  </a:schemeClr>
                </a:solidFill>
              </a:rPr>
              <a:t>persaudaraan</a:t>
            </a:r>
            <a:r>
              <a:rPr lang="en-MY" sz="3600" b="1" dirty="0">
                <a:solidFill>
                  <a:schemeClr val="bg2">
                    <a:lumMod val="25000"/>
                  </a:schemeClr>
                </a:solidFill>
              </a:rPr>
              <a:t> </a:t>
            </a:r>
            <a:r>
              <a:rPr lang="en-MY" sz="3600" b="1" dirty="0" err="1">
                <a:solidFill>
                  <a:schemeClr val="bg2">
                    <a:lumMod val="25000"/>
                  </a:schemeClr>
                </a:solidFill>
              </a:rPr>
              <a:t>sesama</a:t>
            </a:r>
            <a:r>
              <a:rPr lang="en-MY" sz="3600" b="1" dirty="0">
                <a:solidFill>
                  <a:schemeClr val="bg2">
                    <a:lumMod val="25000"/>
                  </a:schemeClr>
                </a:solidFill>
              </a:rPr>
              <a:t> </a:t>
            </a:r>
            <a:r>
              <a:rPr lang="en-MY" sz="3600" b="1" dirty="0" err="1">
                <a:solidFill>
                  <a:schemeClr val="bg2">
                    <a:lumMod val="25000"/>
                  </a:schemeClr>
                </a:solidFill>
              </a:rPr>
              <a:t>mereka</a:t>
            </a:r>
            <a:r>
              <a:rPr lang="en-MY" sz="3600" b="1" dirty="0">
                <a:solidFill>
                  <a:schemeClr val="bg2">
                    <a:lumMod val="25000"/>
                  </a:schemeClr>
                </a:solidFill>
              </a:rPr>
              <a:t> </a:t>
            </a:r>
            <a:r>
              <a:rPr lang="en-MY" sz="3600" b="1" dirty="0" err="1">
                <a:solidFill>
                  <a:schemeClr val="bg2">
                    <a:lumMod val="25000"/>
                  </a:schemeClr>
                </a:solidFill>
              </a:rPr>
              <a:t>adalah</a:t>
            </a:r>
            <a:r>
              <a:rPr lang="en-MY" sz="3600" b="1" dirty="0">
                <a:solidFill>
                  <a:schemeClr val="bg2">
                    <a:lumMod val="25000"/>
                  </a:schemeClr>
                </a:solidFill>
              </a:rPr>
              <a:t> </a:t>
            </a:r>
            <a:r>
              <a:rPr lang="en-MY" sz="3600" b="1" dirty="0" err="1">
                <a:solidFill>
                  <a:schemeClr val="bg2">
                    <a:lumMod val="25000"/>
                  </a:schemeClr>
                </a:solidFill>
              </a:rPr>
              <a:t>seperti</a:t>
            </a:r>
            <a:r>
              <a:rPr lang="en-MY" sz="3600" b="1" dirty="0">
                <a:solidFill>
                  <a:schemeClr val="bg2">
                    <a:lumMod val="25000"/>
                  </a:schemeClr>
                </a:solidFill>
              </a:rPr>
              <a:t> </a:t>
            </a:r>
            <a:r>
              <a:rPr lang="en-MY" sz="3600" b="1" dirty="0" err="1">
                <a:solidFill>
                  <a:schemeClr val="bg2">
                    <a:lumMod val="25000"/>
                  </a:schemeClr>
                </a:solidFill>
              </a:rPr>
              <a:t>satu</a:t>
            </a:r>
            <a:r>
              <a:rPr lang="en-MY" sz="3600" b="1" dirty="0">
                <a:solidFill>
                  <a:schemeClr val="bg2">
                    <a:lumMod val="25000"/>
                  </a:schemeClr>
                </a:solidFill>
              </a:rPr>
              <a:t> </a:t>
            </a:r>
            <a:r>
              <a:rPr lang="en-MY" sz="3600" b="1" dirty="0" err="1">
                <a:solidFill>
                  <a:schemeClr val="bg2">
                    <a:lumMod val="25000"/>
                  </a:schemeClr>
                </a:solidFill>
              </a:rPr>
              <a:t>jasad</a:t>
            </a:r>
            <a:r>
              <a:rPr lang="en-MY" sz="3600" b="1" dirty="0">
                <a:solidFill>
                  <a:schemeClr val="bg2">
                    <a:lumMod val="25000"/>
                  </a:schemeClr>
                </a:solidFill>
              </a:rPr>
              <a:t>. </a:t>
            </a:r>
            <a:r>
              <a:rPr lang="en-MY" sz="3600" b="1" dirty="0" err="1">
                <a:solidFill>
                  <a:schemeClr val="bg2">
                    <a:lumMod val="25000"/>
                  </a:schemeClr>
                </a:solidFill>
              </a:rPr>
              <a:t>Jika</a:t>
            </a:r>
            <a:r>
              <a:rPr lang="en-MY" sz="3600" b="1" dirty="0">
                <a:solidFill>
                  <a:schemeClr val="bg2">
                    <a:lumMod val="25000"/>
                  </a:schemeClr>
                </a:solidFill>
              </a:rPr>
              <a:t> </a:t>
            </a:r>
            <a:r>
              <a:rPr lang="en-MY" sz="3600" b="1" dirty="0" err="1">
                <a:solidFill>
                  <a:schemeClr val="bg2">
                    <a:lumMod val="25000"/>
                  </a:schemeClr>
                </a:solidFill>
              </a:rPr>
              <a:t>salah</a:t>
            </a:r>
            <a:r>
              <a:rPr lang="en-MY" sz="3600" b="1" dirty="0">
                <a:solidFill>
                  <a:schemeClr val="bg2">
                    <a:lumMod val="25000"/>
                  </a:schemeClr>
                </a:solidFill>
              </a:rPr>
              <a:t> </a:t>
            </a:r>
            <a:r>
              <a:rPr lang="en-MY" sz="3600" b="1" dirty="0" err="1">
                <a:solidFill>
                  <a:schemeClr val="bg2">
                    <a:lumMod val="25000"/>
                  </a:schemeClr>
                </a:solidFill>
              </a:rPr>
              <a:t>satu</a:t>
            </a:r>
            <a:r>
              <a:rPr lang="en-MY" sz="3600" b="1" dirty="0">
                <a:solidFill>
                  <a:schemeClr val="bg2">
                    <a:lumMod val="25000"/>
                  </a:schemeClr>
                </a:solidFill>
              </a:rPr>
              <a:t> </a:t>
            </a:r>
            <a:r>
              <a:rPr lang="en-MY" sz="3600" b="1" dirty="0" err="1">
                <a:solidFill>
                  <a:schemeClr val="bg2">
                    <a:lumMod val="25000"/>
                  </a:schemeClr>
                </a:solidFill>
              </a:rPr>
              <a:t>anggota</a:t>
            </a:r>
            <a:r>
              <a:rPr lang="en-MY" sz="3600" b="1" dirty="0">
                <a:solidFill>
                  <a:schemeClr val="bg2">
                    <a:lumMod val="25000"/>
                  </a:schemeClr>
                </a:solidFill>
              </a:rPr>
              <a:t> </a:t>
            </a:r>
            <a:r>
              <a:rPr lang="en-MY" sz="3600" b="1" dirty="0" err="1">
                <a:solidFill>
                  <a:schemeClr val="bg2">
                    <a:lumMod val="25000"/>
                  </a:schemeClr>
                </a:solidFill>
              </a:rPr>
              <a:t>badan</a:t>
            </a:r>
            <a:r>
              <a:rPr lang="en-MY" sz="3600" b="1" dirty="0">
                <a:solidFill>
                  <a:schemeClr val="bg2">
                    <a:lumMod val="25000"/>
                  </a:schemeClr>
                </a:solidFill>
              </a:rPr>
              <a:t> </a:t>
            </a:r>
            <a:r>
              <a:rPr lang="en-MY" sz="3600" b="1" dirty="0" err="1">
                <a:solidFill>
                  <a:schemeClr val="bg2">
                    <a:lumMod val="25000"/>
                  </a:schemeClr>
                </a:solidFill>
              </a:rPr>
              <a:t>sakit</a:t>
            </a:r>
            <a:r>
              <a:rPr lang="en-MY" sz="3600" b="1" dirty="0">
                <a:solidFill>
                  <a:schemeClr val="bg2">
                    <a:lumMod val="25000"/>
                  </a:schemeClr>
                </a:solidFill>
              </a:rPr>
              <a:t>, </a:t>
            </a:r>
            <a:r>
              <a:rPr lang="en-MY" sz="3600" b="1" dirty="0" err="1">
                <a:solidFill>
                  <a:schemeClr val="bg2">
                    <a:lumMod val="25000"/>
                  </a:schemeClr>
                </a:solidFill>
              </a:rPr>
              <a:t>maka</a:t>
            </a:r>
            <a:r>
              <a:rPr lang="en-MY" sz="3600" b="1" dirty="0">
                <a:solidFill>
                  <a:schemeClr val="bg2">
                    <a:lumMod val="25000"/>
                  </a:schemeClr>
                </a:solidFill>
              </a:rPr>
              <a:t> </a:t>
            </a:r>
            <a:r>
              <a:rPr lang="en-MY" sz="3600" b="1" dirty="0" err="1">
                <a:solidFill>
                  <a:schemeClr val="bg2">
                    <a:lumMod val="25000"/>
                  </a:schemeClr>
                </a:solidFill>
              </a:rPr>
              <a:t>seluruh</a:t>
            </a:r>
            <a:r>
              <a:rPr lang="en-MY" sz="3600" b="1" dirty="0">
                <a:solidFill>
                  <a:schemeClr val="bg2">
                    <a:lumMod val="25000"/>
                  </a:schemeClr>
                </a:solidFill>
              </a:rPr>
              <a:t> </a:t>
            </a:r>
            <a:r>
              <a:rPr lang="en-MY" sz="3600" b="1" dirty="0" err="1">
                <a:solidFill>
                  <a:schemeClr val="bg2">
                    <a:lumMod val="25000"/>
                  </a:schemeClr>
                </a:solidFill>
              </a:rPr>
              <a:t>badan</a:t>
            </a:r>
            <a:r>
              <a:rPr lang="en-MY" sz="3600" b="1" dirty="0">
                <a:solidFill>
                  <a:schemeClr val="bg2">
                    <a:lumMod val="25000"/>
                  </a:schemeClr>
                </a:solidFill>
              </a:rPr>
              <a:t> </a:t>
            </a:r>
            <a:r>
              <a:rPr lang="en-MY" sz="3600" b="1" dirty="0" err="1">
                <a:solidFill>
                  <a:schemeClr val="bg2">
                    <a:lumMod val="25000"/>
                  </a:schemeClr>
                </a:solidFill>
              </a:rPr>
              <a:t>akan</a:t>
            </a:r>
            <a:r>
              <a:rPr lang="en-MY" sz="3600" b="1" dirty="0">
                <a:solidFill>
                  <a:schemeClr val="bg2">
                    <a:lumMod val="25000"/>
                  </a:schemeClr>
                </a:solidFill>
              </a:rPr>
              <a:t> </a:t>
            </a:r>
            <a:r>
              <a:rPr lang="en-MY" sz="3600" b="1" dirty="0" err="1">
                <a:solidFill>
                  <a:schemeClr val="bg2">
                    <a:lumMod val="25000"/>
                  </a:schemeClr>
                </a:solidFill>
              </a:rPr>
              <a:t>turut</a:t>
            </a:r>
            <a:r>
              <a:rPr lang="en-MY" sz="3600" b="1" dirty="0">
                <a:solidFill>
                  <a:schemeClr val="bg2">
                    <a:lumMod val="25000"/>
                  </a:schemeClr>
                </a:solidFill>
              </a:rPr>
              <a:t> </a:t>
            </a:r>
            <a:r>
              <a:rPr lang="en-MY" sz="3600" b="1" dirty="0" err="1">
                <a:solidFill>
                  <a:schemeClr val="bg2">
                    <a:lumMod val="25000"/>
                  </a:schemeClr>
                </a:solidFill>
              </a:rPr>
              <a:t>merasa</a:t>
            </a:r>
            <a:r>
              <a:rPr lang="en-MY" sz="3600" b="1" dirty="0">
                <a:solidFill>
                  <a:schemeClr val="bg2">
                    <a:lumMod val="25000"/>
                  </a:schemeClr>
                </a:solidFill>
              </a:rPr>
              <a:t> </a:t>
            </a:r>
            <a:r>
              <a:rPr lang="en-MY" sz="3600" b="1" dirty="0" err="1">
                <a:solidFill>
                  <a:schemeClr val="bg2">
                    <a:lumMod val="25000"/>
                  </a:schemeClr>
                </a:solidFill>
              </a:rPr>
              <a:t>sakitnya</a:t>
            </a:r>
            <a:r>
              <a:rPr lang="en-MY" sz="3600" b="1" dirty="0">
                <a:solidFill>
                  <a:schemeClr val="bg2">
                    <a:lumMod val="25000"/>
                  </a:schemeClr>
                </a:solidFill>
              </a:rPr>
              <a:t> </a:t>
            </a:r>
            <a:r>
              <a:rPr lang="en-MY" sz="3600" b="1" dirty="0" err="1">
                <a:solidFill>
                  <a:schemeClr val="bg2">
                    <a:lumMod val="25000"/>
                  </a:schemeClr>
                </a:solidFill>
              </a:rPr>
              <a:t>dengan</a:t>
            </a:r>
            <a:r>
              <a:rPr lang="en-MY" sz="3600" b="1" dirty="0">
                <a:solidFill>
                  <a:schemeClr val="bg2">
                    <a:lumMod val="25000"/>
                  </a:schemeClr>
                </a:solidFill>
              </a:rPr>
              <a:t> </a:t>
            </a:r>
            <a:r>
              <a:rPr lang="en-MY" sz="3600" b="1" dirty="0" err="1">
                <a:solidFill>
                  <a:schemeClr val="bg2">
                    <a:lumMod val="25000"/>
                  </a:schemeClr>
                </a:solidFill>
              </a:rPr>
              <a:t>berjaga</a:t>
            </a:r>
            <a:r>
              <a:rPr lang="en-MY" sz="3600" b="1" dirty="0">
                <a:solidFill>
                  <a:schemeClr val="bg2">
                    <a:lumMod val="25000"/>
                  </a:schemeClr>
                </a:solidFill>
              </a:rPr>
              <a:t> </a:t>
            </a:r>
            <a:r>
              <a:rPr lang="en-MY" sz="3600" b="1" dirty="0" err="1">
                <a:solidFill>
                  <a:schemeClr val="bg2">
                    <a:lumMod val="25000"/>
                  </a:schemeClr>
                </a:solidFill>
              </a:rPr>
              <a:t>malam</a:t>
            </a:r>
            <a:r>
              <a:rPr lang="en-MY" sz="3600" b="1" dirty="0">
                <a:solidFill>
                  <a:schemeClr val="bg2">
                    <a:lumMod val="25000"/>
                  </a:schemeClr>
                </a:solidFill>
              </a:rPr>
              <a:t> </a:t>
            </a:r>
            <a:r>
              <a:rPr lang="en-MY" sz="3600" b="1" dirty="0" err="1">
                <a:solidFill>
                  <a:schemeClr val="bg2">
                    <a:lumMod val="25000"/>
                  </a:schemeClr>
                </a:solidFill>
              </a:rPr>
              <a:t>dan</a:t>
            </a:r>
            <a:r>
              <a:rPr lang="en-MY" sz="3600" b="1" dirty="0">
                <a:solidFill>
                  <a:schemeClr val="bg2">
                    <a:lumMod val="25000"/>
                  </a:schemeClr>
                </a:solidFill>
              </a:rPr>
              <a:t> </a:t>
            </a:r>
            <a:r>
              <a:rPr lang="en-MY" sz="3600" b="1" dirty="0" err="1" smtClean="0">
                <a:solidFill>
                  <a:schemeClr val="bg2">
                    <a:lumMod val="25000"/>
                  </a:schemeClr>
                </a:solidFill>
              </a:rPr>
              <a:t>demam</a:t>
            </a:r>
            <a:r>
              <a:rPr lang="en-MY" sz="3600" b="1" dirty="0" smtClean="0">
                <a:solidFill>
                  <a:schemeClr val="bg2">
                    <a:lumMod val="25000"/>
                  </a:schemeClr>
                </a:solidFill>
              </a:rPr>
              <a:t>.”</a:t>
            </a:r>
            <a:endParaRPr lang="en-US" sz="3600" b="1" dirty="0">
              <a:solidFill>
                <a:schemeClr val="bg2">
                  <a:lumMod val="25000"/>
                </a:schemeClr>
              </a:solidFill>
            </a:endParaRPr>
          </a:p>
        </p:txBody>
      </p:sp>
    </p:spTree>
    <p:extLst>
      <p:ext uri="{BB962C8B-B14F-4D97-AF65-F5344CB8AC3E}">
        <p14:creationId xmlns:p14="http://schemas.microsoft.com/office/powerpoint/2010/main" val="1238572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44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Callout 3"/>
          <p:cNvSpPr/>
          <p:nvPr/>
        </p:nvSpPr>
        <p:spPr>
          <a:xfrm>
            <a:off x="914400" y="228600"/>
            <a:ext cx="7315200" cy="762000"/>
          </a:xfrm>
          <a:prstGeom prst="cloudCallout">
            <a:avLst>
              <a:gd name="adj1" fmla="val -1810"/>
              <a:gd name="adj2" fmla="val 13153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endParaRPr lang="en-US" sz="4000" dirty="0"/>
          </a:p>
        </p:txBody>
      </p:sp>
      <p:sp>
        <p:nvSpPr>
          <p:cNvPr id="2" name="Cloud 1"/>
          <p:cNvSpPr/>
          <p:nvPr/>
        </p:nvSpPr>
        <p:spPr>
          <a:xfrm>
            <a:off x="210787" y="1219200"/>
            <a:ext cx="8695706" cy="5410200"/>
          </a:xfrm>
          <a:prstGeom prst="cloud">
            <a:avLst/>
          </a:prstGeom>
          <a:solidFill>
            <a:srgbClr val="7030A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000" b="1" u="sng" spc="50" dirty="0" smtClean="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rPr>
              <a:t>PERTAMA</a:t>
            </a:r>
          </a:p>
          <a:p>
            <a:pPr algn="ctr"/>
            <a:r>
              <a:rPr lang="sv-SE"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Peristiwa </a:t>
            </a:r>
            <a:r>
              <a:rPr lang="sv-SE"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hijrah mengajar kita bahawa tiap-tiap orang yang    beriman itu akan sentiasa diuji berdasarkan kepada tahap keimanan </a:t>
            </a:r>
            <a:r>
              <a:rPr lang="sv-SE"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masing-masing</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08135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Callout 3"/>
          <p:cNvSpPr/>
          <p:nvPr/>
        </p:nvSpPr>
        <p:spPr>
          <a:xfrm>
            <a:off x="914400" y="228600"/>
            <a:ext cx="7315200" cy="762000"/>
          </a:xfrm>
          <a:prstGeom prst="cloudCallout">
            <a:avLst>
              <a:gd name="adj1" fmla="val -1810"/>
              <a:gd name="adj2" fmla="val 13153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endParaRPr lang="en-US" sz="4000" dirty="0"/>
          </a:p>
        </p:txBody>
      </p:sp>
      <p:sp>
        <p:nvSpPr>
          <p:cNvPr id="2" name="Cloud 1"/>
          <p:cNvSpPr/>
          <p:nvPr/>
        </p:nvSpPr>
        <p:spPr>
          <a:xfrm>
            <a:off x="210787" y="1219200"/>
            <a:ext cx="8695706" cy="5410200"/>
          </a:xfrm>
          <a:prstGeom prst="cloud">
            <a:avLst/>
          </a:prstGeom>
          <a:solidFill>
            <a:srgbClr val="7030A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000" b="1" u="sng" spc="50" dirty="0" smtClean="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rPr>
              <a:t>KEDUA</a:t>
            </a:r>
          </a:p>
          <a:p>
            <a:pPr algn="ctr"/>
            <a:r>
              <a:rPr lang="sv-SE"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Kita </a:t>
            </a:r>
            <a:r>
              <a:rPr lang="sv-SE"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perlu sentiasa memperbetulkan niat yang ikhlas dalam melakukan sesuatu pekerjaan agar ia diterima oleh </a:t>
            </a:r>
            <a:r>
              <a:rPr lang="sv-SE"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Allah</a:t>
            </a:r>
            <a:endPar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46920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Callout 3"/>
          <p:cNvSpPr/>
          <p:nvPr/>
        </p:nvSpPr>
        <p:spPr>
          <a:xfrm>
            <a:off x="914400" y="228600"/>
            <a:ext cx="7315200" cy="762000"/>
          </a:xfrm>
          <a:prstGeom prst="cloudCallout">
            <a:avLst>
              <a:gd name="adj1" fmla="val -1810"/>
              <a:gd name="adj2" fmla="val 13153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endParaRPr lang="en-US" sz="4000" dirty="0"/>
          </a:p>
        </p:txBody>
      </p:sp>
      <p:sp>
        <p:nvSpPr>
          <p:cNvPr id="2" name="Cloud 1"/>
          <p:cNvSpPr/>
          <p:nvPr/>
        </p:nvSpPr>
        <p:spPr>
          <a:xfrm>
            <a:off x="210787" y="1219200"/>
            <a:ext cx="8695706" cy="5410200"/>
          </a:xfrm>
          <a:prstGeom prst="cloud">
            <a:avLst/>
          </a:prstGeom>
          <a:solidFill>
            <a:srgbClr val="7030A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000" b="1" u="sng" spc="50" dirty="0" smtClean="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rPr>
              <a:t>KETIGA</a:t>
            </a:r>
          </a:p>
          <a:p>
            <a:pPr algn="ctr"/>
            <a:r>
              <a:rPr lang="sv-SE"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Tiap-tiap </a:t>
            </a:r>
            <a:r>
              <a:rPr lang="sv-SE"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orang Islam bertanggungjawab dalam memperbetulkan keadaan akhlak umat Islam yang semakin lama semakin pincang </a:t>
            </a:r>
            <a:r>
              <a:rPr lang="sv-SE"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ini</a:t>
            </a:r>
            <a:endPar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67776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Callout 3"/>
          <p:cNvSpPr/>
          <p:nvPr/>
        </p:nvSpPr>
        <p:spPr>
          <a:xfrm>
            <a:off x="914400" y="228600"/>
            <a:ext cx="7315200" cy="762000"/>
          </a:xfrm>
          <a:prstGeom prst="cloudCallout">
            <a:avLst>
              <a:gd name="adj1" fmla="val -1810"/>
              <a:gd name="adj2" fmla="val 13153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endParaRPr lang="en-US" sz="4000" dirty="0"/>
          </a:p>
        </p:txBody>
      </p:sp>
      <p:sp>
        <p:nvSpPr>
          <p:cNvPr id="2" name="Cloud 1"/>
          <p:cNvSpPr/>
          <p:nvPr/>
        </p:nvSpPr>
        <p:spPr>
          <a:xfrm>
            <a:off x="210787" y="1219200"/>
            <a:ext cx="8695706" cy="5410200"/>
          </a:xfrm>
          <a:prstGeom prst="cloud">
            <a:avLst/>
          </a:prstGeom>
          <a:solidFill>
            <a:srgbClr val="7030A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000" b="1" u="sng" spc="50" dirty="0" smtClean="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rPr>
              <a:t>KEEMPAT</a:t>
            </a:r>
          </a:p>
          <a:p>
            <a:pPr algn="ctr"/>
            <a:r>
              <a:rPr lang="sv-SE"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Semangat </a:t>
            </a:r>
            <a:r>
              <a:rPr lang="sv-SE"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persaudaraan dan kerjasama perlu diperkuatkan sesama umat Islam, lebih-lebih lagi di zaman penuh dengan fitnah </a:t>
            </a:r>
            <a:r>
              <a:rPr lang="sv-SE"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ini</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21890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348661"/>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97712" y="990600"/>
            <a:ext cx="8610600" cy="1754326"/>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وَأَشْهَدُ أَنَّ مُحَمَّدًا عَبْدُهُ وَرَسُوْلُهُ</a:t>
            </a:r>
          </a:p>
        </p:txBody>
      </p:sp>
      <p:sp>
        <p:nvSpPr>
          <p:cNvPr id="5" name="TextBox 4"/>
          <p:cNvSpPr txBox="1"/>
          <p:nvPr/>
        </p:nvSpPr>
        <p:spPr>
          <a:xfrm>
            <a:off x="304800" y="3429000"/>
            <a:ext cx="8610600" cy="3108543"/>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ar-SA"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endPar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8000" r="-8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137160" y="990600"/>
            <a:ext cx="8866909" cy="5693866"/>
          </a:xfrm>
          <a:prstGeom prst="rect">
            <a:avLst/>
          </a:prstGeom>
          <a:gradFill>
            <a:gsLst>
              <a:gs pos="0">
                <a:srgbClr val="FFEFD1">
                  <a:alpha val="77000"/>
                </a:srgbClr>
              </a:gs>
              <a:gs pos="64999">
                <a:srgbClr val="F0EBD5">
                  <a:alpha val="83000"/>
                </a:srgbClr>
              </a:gs>
              <a:gs pos="100000">
                <a:srgbClr val="D1C39F"/>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600" b="1" dirty="0">
                <a:solidFill>
                  <a:schemeClr val="tx1"/>
                </a:solidFill>
              </a:rPr>
              <a:t>Ya Allah, kurniakan kami agar cintakan keimanan. Jadikanlah ia perhiasan hati kami. Pahatkanlah dalam diri kami, rasa benci kepada kekufuran, kefasikan, dan kemaksiatan. Masukkanlah kami ke dalam golongan orang yang mendapat petunjuk. Tunjukkanlah kami kebenaran itu sebagai kebenaran, dan kurniakan kami dapat mengikutinya. Dan tunjukkanlah kami kebatilan itu sebagai kebatilan, dan kurniakan kami untuk menjauhinya. Janganlah Engkau jadikan kami terkeliru, menyebabkan kami menyimpang dari kebenaran. Jadikanlah kami terus kekal istiqamah atas kebenaran.</a:t>
            </a:r>
          </a:p>
          <a:p>
            <a:pPr algn="just"/>
            <a:endParaRPr lang="ms-MY" sz="2600" b="1" dirty="0">
              <a:solidFill>
                <a:schemeClr val="tx1"/>
              </a:solidFill>
            </a:endParaRPr>
          </a:p>
          <a:p>
            <a:pPr algn="just"/>
            <a:r>
              <a:rPr lang="ms-MY" sz="2600" b="1" dirty="0">
                <a:solidFill>
                  <a:schemeClr val="tx1"/>
                </a:solidFill>
              </a:rPr>
              <a:t>Ya Allah, pertautkanlah hati-hati kami. Baikilah hubungan sesama kami. Tunjuklah kami jalan-jalan keselamatan dan kesejahteraan.</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424240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solidFill>
            <a:schemeClr val="tx1">
              <a:lumMod val="50000"/>
              <a:lumOff val="50000"/>
              <a:alpha val="56000"/>
            </a:schemeClr>
          </a:solid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النَّارِ</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95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95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95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95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95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95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95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14369" y="1143000"/>
            <a:ext cx="8701031" cy="1446550"/>
          </a:xfrm>
          <a:prstGeom prst="rect">
            <a:avLst/>
          </a:prstGeom>
          <a:solidFill>
            <a:srgbClr val="002060">
              <a:alpha val="48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وَأَصْحَابِهِ وَمَنْ تَبِعَهُمْ بِإِحْسَانٍ إِلَى يَوْمِ الدِّيْن</a:t>
            </a:r>
          </a:p>
        </p:txBody>
      </p:sp>
      <p:sp>
        <p:nvSpPr>
          <p:cNvPr id="4" name="TextBox 3"/>
          <p:cNvSpPr txBox="1"/>
          <p:nvPr/>
        </p:nvSpPr>
        <p:spPr>
          <a:xfrm>
            <a:off x="380999" y="3352800"/>
            <a:ext cx="8458201" cy="2677656"/>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orang-orang 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7617" y="990600"/>
            <a:ext cx="8617635" cy="2123658"/>
          </a:xfrm>
          <a:prstGeom prst="rect">
            <a:avLst/>
          </a:prstGeom>
          <a:solidFill>
            <a:srgbClr val="7030A0">
              <a:alpha val="51000"/>
            </a:srgbClr>
          </a:solidFill>
        </p:spPr>
        <p:txBody>
          <a:bodyPr wrap="square">
            <a:spAutoFit/>
          </a:bodyPr>
          <a:lstStyle/>
          <a:p>
            <a:pPr algn="ctr" rtl="1"/>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a:t>
            </a:r>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وَنَفْسِيْ </a:t>
            </a:r>
            <a:r>
              <a:rPr lang="ar-SA" sz="6600" b="1" dirty="0">
                <a:solidFill>
                  <a:srgbClr val="FF0000"/>
                </a:solidFill>
                <a:effectLst>
                  <a:glow rad="101600">
                    <a:schemeClr val="tx1">
                      <a:alpha val="60000"/>
                    </a:schemeClr>
                  </a:glow>
                  <a:outerShdw blurRad="38100" dist="38100" dir="2700000" algn="tl">
                    <a:srgbClr val="000000">
                      <a:alpha val="43137"/>
                    </a:srgbClr>
                  </a:outerShdw>
                </a:effectLst>
                <a:cs typeface="Traditional Arabic" pitchFamily="2" charset="-78"/>
              </a:rPr>
              <a:t>بِتَقْوَى اللَّهِ </a:t>
            </a:r>
            <a:endParaRPr lang="en-US" sz="6600" b="1" dirty="0" smtClean="0">
              <a:solidFill>
                <a:srgbClr val="FF00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a:t>
            </a:r>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فَازَ الْمُتَّقُوْن</a:t>
            </a:r>
            <a:endParaRPr lang="ms-MY" sz="66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192095" y="3276600"/>
            <a:ext cx="8723305" cy="3416320"/>
          </a:xfrm>
          <a:prstGeom prst="rect">
            <a:avLst/>
          </a:prstGeom>
          <a:solidFill>
            <a:schemeClr val="bg1">
              <a:alpha val="71000"/>
            </a:schemeClr>
          </a:solidFill>
          <a:ln w="9525">
            <a:noFill/>
          </a:ln>
        </p:spPr>
        <p:txBody>
          <a:bodyPr wrap="square">
            <a:spAutoFit/>
          </a:bodyPr>
          <a:lstStyle/>
          <a:p>
            <a:pPr algn="ctr" fontAlgn="auto">
              <a:spcBef>
                <a:spcPts val="0"/>
              </a:spcBef>
              <a:spcAft>
                <a:spcPts val="0"/>
              </a:spcAft>
              <a:defRPr/>
            </a:pP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hamba-hamba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Saya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saya,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semua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sidang</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jemaah</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dikasihi</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semua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berada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perlindungan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a:t>
            </a:r>
            <a:endParaRPr lang="en-US" sz="27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extLst>
              <a:ext uri="{BEBA8EAE-BF5A-486C-A8C5-ECC9F3942E4B}">
                <a14:imgProps xmlns:a14="http://schemas.microsoft.com/office/drawing/2010/main">
                  <a14:imgLayer r:embed="rId3">
                    <a14:imgEffect>
                      <a14:colorTemperature colorTemp="56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2207496" y="1676400"/>
            <a:ext cx="4879104" cy="1015663"/>
          </a:xfrm>
          <a:prstGeom prst="rect">
            <a:avLst/>
          </a:prstGeom>
        </p:spPr>
        <p:txBody>
          <a:bodyPr wrap="square">
            <a:spAutoFit/>
          </a:bodyPr>
          <a:lstStyle/>
          <a:p>
            <a:pPr algn="ctr" fontAlgn="auto">
              <a:spcBef>
                <a:spcPts val="0"/>
              </a:spcBef>
              <a:spcAft>
                <a:spcPts val="0"/>
              </a:spcAft>
              <a:defRPr/>
            </a:pPr>
            <a:r>
              <a:rPr lang="pt-BR"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29 </a:t>
            </a: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Julai 2022</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a:t>
            </a:r>
          </a:p>
          <a:p>
            <a:pPr algn="ctr" fontAlgn="auto">
              <a:spcBef>
                <a:spcPts val="0"/>
              </a:spcBef>
              <a:spcAft>
                <a:spcPts val="0"/>
              </a:spcAft>
              <a:defRPr/>
            </a:pPr>
            <a:r>
              <a:rPr lang="pt-BR"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29 </a:t>
            </a: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Zulhijjah </a:t>
            </a:r>
            <a:r>
              <a:rPr lang="pt-BR"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1443</a:t>
            </a:r>
            <a:endPar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
        <p:nvSpPr>
          <p:cNvPr id="4" name="Rectangle 3"/>
          <p:cNvSpPr/>
          <p:nvPr/>
        </p:nvSpPr>
        <p:spPr>
          <a:xfrm>
            <a:off x="762000" y="763489"/>
            <a:ext cx="7895080" cy="769441"/>
          </a:xfrm>
          <a:prstGeom prst="rect">
            <a:avLst/>
          </a:prstGeom>
          <a:noFill/>
        </p:spPr>
        <p:txBody>
          <a:bodyPr wrap="square" lIns="91440" tIns="45720" rIns="91440" bIns="45720">
            <a:spAutoFit/>
          </a:bodyPr>
          <a:lstStyle/>
          <a:p>
            <a:pPr algn="ctr"/>
            <a:r>
              <a:rPr lang="en-US" sz="4400" b="1" u="sng"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Tajuk</a:t>
            </a:r>
            <a:r>
              <a:rPr lang="en-US" sz="4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 Khutbah </a:t>
            </a:r>
            <a:r>
              <a:rPr lang="en-US" sz="4400" b="1" u="sng"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Hari</a:t>
            </a:r>
            <a:r>
              <a:rPr lang="en-US" sz="4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 </a:t>
            </a:r>
            <a:r>
              <a:rPr lang="en-US" sz="4400" b="1" u="sng"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Ini</a:t>
            </a:r>
            <a:r>
              <a:rPr lang="en-US" sz="4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rPr>
              <a:t> :</a:t>
            </a:r>
            <a:endParaRPr lang="en-US" sz="44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pitchFamily="34" charset="0"/>
            </a:endParaRPr>
          </a:p>
        </p:txBody>
      </p:sp>
      <p:pic>
        <p:nvPicPr>
          <p:cNvPr id="2050" name="Picture 2" descr="Maal Hijrah Logo PNG Vector (EPS) Free Downlo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5535632"/>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33400" y="3581400"/>
            <a:ext cx="7999957"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6000" b="1" spc="50" dirty="0">
                <a:ln w="38100">
                  <a:solidFill>
                    <a:schemeClr val="tx1"/>
                  </a:solidFill>
                </a:ln>
                <a:gradFill>
                  <a:gsLst>
                    <a:gs pos="25000">
                      <a:schemeClr val="accent2">
                        <a:satMod val="155000"/>
                      </a:schemeClr>
                    </a:gs>
                    <a:gs pos="100000">
                      <a:schemeClr val="accent2">
                        <a:shade val="45000"/>
                        <a:satMod val="165000"/>
                      </a:schemeClr>
                    </a:gs>
                  </a:gsLst>
                  <a:lin ang="5400000"/>
                </a:gradFill>
                <a:effectLst>
                  <a:glow rad="127000">
                    <a:schemeClr val="tx1"/>
                  </a:glow>
                  <a:outerShdw blurRad="76200" dist="50800" dir="5400000" algn="tl" rotWithShape="0">
                    <a:srgbClr val="000000">
                      <a:alpha val="65000"/>
                    </a:srgbClr>
                  </a:outerShdw>
                  <a:reflection blurRad="6350" stA="60000" endA="900" endPos="58000" dir="5400000" sy="-100000" algn="bl" rotWithShape="0"/>
                </a:effectLst>
                <a:latin typeface="Berlin Sans FB Demi" panose="020E0802020502020306" pitchFamily="34" charset="0"/>
              </a:rPr>
              <a:t>IKTIBAR </a:t>
            </a:r>
            <a:r>
              <a:rPr lang="sv-SE" sz="6000" b="1" spc="50" dirty="0" smtClean="0">
                <a:ln w="38100">
                  <a:solidFill>
                    <a:schemeClr val="tx1"/>
                  </a:solidFill>
                </a:ln>
                <a:gradFill>
                  <a:gsLst>
                    <a:gs pos="25000">
                      <a:schemeClr val="accent2">
                        <a:satMod val="155000"/>
                      </a:schemeClr>
                    </a:gs>
                    <a:gs pos="100000">
                      <a:schemeClr val="accent2">
                        <a:shade val="45000"/>
                        <a:satMod val="165000"/>
                      </a:schemeClr>
                    </a:gs>
                  </a:gsLst>
                  <a:lin ang="5400000"/>
                </a:gradFill>
                <a:effectLst>
                  <a:glow rad="127000">
                    <a:schemeClr val="tx1"/>
                  </a:glow>
                  <a:outerShdw blurRad="76200" dist="50800" dir="5400000" algn="tl" rotWithShape="0">
                    <a:srgbClr val="000000">
                      <a:alpha val="65000"/>
                    </a:srgbClr>
                  </a:outerShdw>
                  <a:reflection blurRad="6350" stA="60000" endA="900" endPos="58000" dir="5400000" sy="-100000" algn="bl" rotWithShape="0"/>
                </a:effectLst>
                <a:latin typeface="Berlin Sans FB Demi" panose="020E0802020502020306" pitchFamily="34" charset="0"/>
              </a:rPr>
              <a:t> DARI </a:t>
            </a:r>
          </a:p>
          <a:p>
            <a:pPr algn="ctr"/>
            <a:r>
              <a:rPr lang="sv-SE" sz="6000" b="1" spc="50" dirty="0" smtClean="0">
                <a:ln w="38100">
                  <a:solidFill>
                    <a:schemeClr val="tx1"/>
                  </a:solidFill>
                </a:ln>
                <a:gradFill>
                  <a:gsLst>
                    <a:gs pos="25000">
                      <a:schemeClr val="accent2">
                        <a:satMod val="155000"/>
                      </a:schemeClr>
                    </a:gs>
                    <a:gs pos="100000">
                      <a:schemeClr val="accent2">
                        <a:shade val="45000"/>
                        <a:satMod val="165000"/>
                      </a:schemeClr>
                    </a:gs>
                  </a:gsLst>
                  <a:lin ang="5400000"/>
                </a:gradFill>
                <a:effectLst>
                  <a:glow rad="127000">
                    <a:schemeClr val="tx1"/>
                  </a:glow>
                  <a:outerShdw blurRad="76200" dist="50800" dir="5400000" algn="tl" rotWithShape="0">
                    <a:srgbClr val="000000">
                      <a:alpha val="65000"/>
                    </a:srgbClr>
                  </a:outerShdw>
                  <a:reflection blurRad="6350" stA="60000" endA="900" endPos="58000" dir="5400000" sy="-100000" algn="bl" rotWithShape="0"/>
                </a:effectLst>
                <a:latin typeface="Berlin Sans FB Demi" panose="020E0802020502020306" pitchFamily="34" charset="0"/>
              </a:rPr>
              <a:t>HIJRAH  NABI  </a:t>
            </a:r>
            <a:r>
              <a:rPr lang="sv-SE" sz="6000" b="1" spc="50" dirty="0">
                <a:ln w="38100">
                  <a:solidFill>
                    <a:schemeClr val="tx1"/>
                  </a:solidFill>
                </a:ln>
                <a:gradFill>
                  <a:gsLst>
                    <a:gs pos="25000">
                      <a:schemeClr val="accent2">
                        <a:satMod val="155000"/>
                      </a:schemeClr>
                    </a:gs>
                    <a:gs pos="100000">
                      <a:schemeClr val="accent2">
                        <a:shade val="45000"/>
                        <a:satMod val="165000"/>
                      </a:schemeClr>
                    </a:gs>
                  </a:gsLst>
                  <a:lin ang="5400000"/>
                </a:gradFill>
                <a:effectLst>
                  <a:glow rad="127000">
                    <a:schemeClr val="tx1"/>
                  </a:glow>
                  <a:outerShdw blurRad="76200" dist="50800" dir="5400000" algn="tl" rotWithShape="0">
                    <a:srgbClr val="000000">
                      <a:alpha val="65000"/>
                    </a:srgbClr>
                  </a:outerShdw>
                  <a:reflection blurRad="6350" stA="60000" endA="900" endPos="58000" dir="5400000" sy="-100000" algn="bl" rotWithShape="0"/>
                </a:effectLst>
                <a:latin typeface="Berlin Sans FB Demi" panose="020E0802020502020306" pitchFamily="34" charset="0"/>
              </a:rPr>
              <a:t>SAW</a:t>
            </a:r>
            <a:endParaRPr lang="en-US" sz="6000" b="1" spc="50" dirty="0">
              <a:ln w="38100">
                <a:solidFill>
                  <a:schemeClr val="tx1"/>
                </a:solidFill>
              </a:ln>
              <a:gradFill>
                <a:gsLst>
                  <a:gs pos="25000">
                    <a:schemeClr val="accent2">
                      <a:satMod val="155000"/>
                    </a:schemeClr>
                  </a:gs>
                  <a:gs pos="100000">
                    <a:schemeClr val="accent2">
                      <a:shade val="45000"/>
                      <a:satMod val="165000"/>
                    </a:schemeClr>
                  </a:gs>
                </a:gsLst>
                <a:lin ang="5400000"/>
              </a:gradFill>
              <a:effectLst>
                <a:glow rad="127000">
                  <a:schemeClr val="tx1"/>
                </a:glow>
                <a:outerShdw blurRad="76200" dist="50800" dir="5400000" algn="tl" rotWithShape="0">
                  <a:srgbClr val="000000">
                    <a:alpha val="65000"/>
                  </a:srgbClr>
                </a:outerShdw>
                <a:reflection blurRad="6350" stA="60000" endA="900" endPos="58000" dir="5400000" sy="-100000" algn="bl" rotWithShape="0"/>
              </a:effectLst>
              <a:latin typeface="Berlin Sans FB Demi" panose="020E0802020502020306"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withEffect">
                                  <p:stCondLst>
                                    <p:cond delay="500"/>
                                  </p:stCondLst>
                                  <p:childTnLst>
                                    <p:animClr clrSpc="rgb" dir="cw">
                                      <p:cBhvr override="childStyle">
                                        <p:cTn id="6" dur="250" autoRev="1" fill="remove"/>
                                        <p:tgtEl>
                                          <p:spTgt spid="7">
                                            <p:txEl>
                                              <p:pRg st="0" end="0"/>
                                            </p:txEl>
                                          </p:spTgt>
                                        </p:tgtEl>
                                        <p:attrNameLst>
                                          <p:attrName>style.color</p:attrName>
                                        </p:attrNameLst>
                                      </p:cBhvr>
                                      <p:to>
                                        <a:schemeClr val="bg1"/>
                                      </p:to>
                                    </p:animClr>
                                    <p:animClr clrSpc="rgb" dir="cw">
                                      <p:cBhvr>
                                        <p:cTn id="7" dur="250" autoRev="1" fill="remove"/>
                                        <p:tgtEl>
                                          <p:spTgt spid="7">
                                            <p:txEl>
                                              <p:pRg st="0" end="0"/>
                                            </p:txEl>
                                          </p:spTgt>
                                        </p:tgtEl>
                                        <p:attrNameLst>
                                          <p:attrName>fillcolor</p:attrName>
                                        </p:attrNameLst>
                                      </p:cBhvr>
                                      <p:to>
                                        <a:schemeClr val="bg1"/>
                                      </p:to>
                                    </p:animClr>
                                    <p:set>
                                      <p:cBhvr>
                                        <p:cTn id="8" dur="250" autoRev="1" fill="remove"/>
                                        <p:tgtEl>
                                          <p:spTgt spid="7">
                                            <p:txEl>
                                              <p:pRg st="0" end="0"/>
                                            </p:txEl>
                                          </p:spTgt>
                                        </p:tgtEl>
                                        <p:attrNameLst>
                                          <p:attrName>fill.type</p:attrName>
                                        </p:attrNameLst>
                                      </p:cBhvr>
                                      <p:to>
                                        <p:strVal val="solid"/>
                                      </p:to>
                                    </p:set>
                                    <p:set>
                                      <p:cBhvr>
                                        <p:cTn id="9" dur="250" autoRev="1" fill="remove"/>
                                        <p:tgtEl>
                                          <p:spTgt spid="7">
                                            <p:txEl>
                                              <p:pRg st="0" end="0"/>
                                            </p:txEl>
                                          </p:spTgt>
                                        </p:tgtEl>
                                        <p:attrNameLst>
                                          <p:attrName>fill.on</p:attrName>
                                        </p:attrNameLst>
                                      </p:cBhvr>
                                      <p:to>
                                        <p:strVal val="true"/>
                                      </p:to>
                                    </p:set>
                                  </p:childTnLst>
                                </p:cTn>
                              </p:par>
                              <p:par>
                                <p:cTn id="10" presetID="27" presetClass="emph" presetSubtype="0" fill="remove" nodeType="withEffect">
                                  <p:stCondLst>
                                    <p:cond delay="500"/>
                                  </p:stCondLst>
                                  <p:childTnLst>
                                    <p:animClr clrSpc="rgb" dir="cw">
                                      <p:cBhvr override="childStyle">
                                        <p:cTn id="11" dur="250" autoRev="1" fill="remove"/>
                                        <p:tgtEl>
                                          <p:spTgt spid="7">
                                            <p:txEl>
                                              <p:pRg st="1" end="1"/>
                                            </p:txEl>
                                          </p:spTgt>
                                        </p:tgtEl>
                                        <p:attrNameLst>
                                          <p:attrName>style.color</p:attrName>
                                        </p:attrNameLst>
                                      </p:cBhvr>
                                      <p:to>
                                        <a:schemeClr val="bg1"/>
                                      </p:to>
                                    </p:animClr>
                                    <p:animClr clrSpc="rgb" dir="cw">
                                      <p:cBhvr>
                                        <p:cTn id="12" dur="250" autoRev="1" fill="remove"/>
                                        <p:tgtEl>
                                          <p:spTgt spid="7">
                                            <p:txEl>
                                              <p:pRg st="1" end="1"/>
                                            </p:txEl>
                                          </p:spTgt>
                                        </p:tgtEl>
                                        <p:attrNameLst>
                                          <p:attrName>fillcolor</p:attrName>
                                        </p:attrNameLst>
                                      </p:cBhvr>
                                      <p:to>
                                        <a:schemeClr val="bg1"/>
                                      </p:to>
                                    </p:animClr>
                                    <p:set>
                                      <p:cBhvr>
                                        <p:cTn id="13" dur="250" autoRev="1" fill="remove"/>
                                        <p:tgtEl>
                                          <p:spTgt spid="7">
                                            <p:txEl>
                                              <p:pRg st="1" end="1"/>
                                            </p:txEl>
                                          </p:spTgt>
                                        </p:tgtEl>
                                        <p:attrNameLst>
                                          <p:attrName>fill.type</p:attrName>
                                        </p:attrNameLst>
                                      </p:cBhvr>
                                      <p:to>
                                        <p:strVal val="solid"/>
                                      </p:to>
                                    </p:set>
                                    <p:set>
                                      <p:cBhvr>
                                        <p:cTn id="14" dur="250" autoRev="1" fill="remove"/>
                                        <p:tgtEl>
                                          <p:spTgt spid="7">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4811484" y="228601"/>
            <a:ext cx="4109358" cy="1905000"/>
          </a:xfrm>
          <a:prstGeom prst="roundRect">
            <a:avLst/>
          </a:prstGeom>
          <a:solidFill>
            <a:schemeClr val="accent4">
              <a:lumMod val="40000"/>
              <a:lumOff val="6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3200" b="1" spc="50" dirty="0" smtClean="0">
                <a:ln w="11430"/>
                <a:solidFill>
                  <a:schemeClr val="accent4">
                    <a:lumMod val="50000"/>
                  </a:schemeClr>
                </a:solidFill>
                <a:effectLst>
                  <a:outerShdw blurRad="76200" dist="50800" dir="5400000" algn="tl" rotWithShape="0">
                    <a:srgbClr val="000000">
                      <a:alpha val="65000"/>
                    </a:srgbClr>
                  </a:outerShdw>
                </a:effectLst>
              </a:rPr>
              <a:t>Kita </a:t>
            </a:r>
            <a:r>
              <a:rPr lang="sv-SE" sz="3200" b="1" spc="50" dirty="0">
                <a:ln w="11430"/>
                <a:solidFill>
                  <a:schemeClr val="accent4">
                    <a:lumMod val="50000"/>
                  </a:schemeClr>
                </a:solidFill>
                <a:effectLst>
                  <a:outerShdw blurRad="76200" dist="50800" dir="5400000" algn="tl" rotWithShape="0">
                    <a:srgbClr val="000000">
                      <a:alpha val="65000"/>
                    </a:srgbClr>
                  </a:outerShdw>
                </a:effectLst>
              </a:rPr>
              <a:t>bakal memasuki tahun baru </a:t>
            </a:r>
            <a:endParaRPr lang="sv-SE" sz="3200" b="1" spc="50" dirty="0" smtClean="0">
              <a:ln w="11430"/>
              <a:solidFill>
                <a:schemeClr val="accent4">
                  <a:lumMod val="50000"/>
                </a:schemeClr>
              </a:solidFill>
              <a:effectLst>
                <a:outerShdw blurRad="76200" dist="50800" dir="5400000" algn="tl" rotWithShape="0">
                  <a:srgbClr val="000000">
                    <a:alpha val="65000"/>
                  </a:srgbClr>
                </a:outerShdw>
              </a:effectLst>
            </a:endParaRPr>
          </a:p>
          <a:p>
            <a:pPr algn="ctr"/>
            <a:r>
              <a:rPr lang="sv-SE"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Hijriyyah </a:t>
            </a:r>
            <a:r>
              <a:rPr lang="sv-SE"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1444</a:t>
            </a:r>
          </a:p>
        </p:txBody>
      </p:sp>
      <p:sp>
        <p:nvSpPr>
          <p:cNvPr id="8" name="Rounded Rectangle 7"/>
          <p:cNvSpPr/>
          <p:nvPr/>
        </p:nvSpPr>
        <p:spPr>
          <a:xfrm>
            <a:off x="1444934" y="2986396"/>
            <a:ext cx="6733100" cy="1128404"/>
          </a:xfrm>
          <a:prstGeom prst="roundRect">
            <a:avLst/>
          </a:prstGeom>
          <a:solidFill>
            <a:schemeClr val="accent3">
              <a:lumMod val="40000"/>
              <a:lumOff val="6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3200" b="1" spc="50" dirty="0" smtClean="0">
                <a:ln w="11430"/>
                <a:solidFill>
                  <a:schemeClr val="accent3">
                    <a:lumMod val="50000"/>
                  </a:schemeClr>
                </a:solidFill>
                <a:effectLst>
                  <a:outerShdw blurRad="76200" dist="50800" dir="5400000" algn="tl" rotWithShape="0">
                    <a:srgbClr val="000000">
                      <a:alpha val="65000"/>
                    </a:srgbClr>
                  </a:outerShdw>
                </a:effectLst>
              </a:rPr>
              <a:t>Peranan </a:t>
            </a:r>
            <a:r>
              <a:rPr lang="sv-SE" sz="3200" b="1" spc="50" dirty="0">
                <a:ln w="11430"/>
                <a:solidFill>
                  <a:schemeClr val="accent3">
                    <a:lumMod val="50000"/>
                  </a:schemeClr>
                </a:solidFill>
                <a:effectLst>
                  <a:outerShdw blurRad="76200" dist="50800" dir="5400000" algn="tl" rotWithShape="0">
                    <a:srgbClr val="000000">
                      <a:alpha val="65000"/>
                    </a:srgbClr>
                  </a:outerShdw>
                </a:effectLst>
              </a:rPr>
              <a:t>sebagai hamba Allah perlu diteruskan di atas muka bumi ini</a:t>
            </a:r>
          </a:p>
        </p:txBody>
      </p:sp>
      <p:sp>
        <p:nvSpPr>
          <p:cNvPr id="11" name="Rounded Rectangle 10"/>
          <p:cNvSpPr/>
          <p:nvPr/>
        </p:nvSpPr>
        <p:spPr>
          <a:xfrm>
            <a:off x="500168" y="4953000"/>
            <a:ext cx="8262831" cy="1600200"/>
          </a:xfrm>
          <a:prstGeom prst="roundRect">
            <a:avLst/>
          </a:prstGeom>
          <a:solidFill>
            <a:schemeClr val="accent2">
              <a:lumMod val="20000"/>
              <a:lumOff val="80000"/>
            </a:scheme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3200" b="1" spc="50" dirty="0" smtClean="0">
                <a:ln w="11430"/>
                <a:solidFill>
                  <a:schemeClr val="accent2">
                    <a:lumMod val="75000"/>
                  </a:schemeClr>
                </a:solidFill>
                <a:effectLst>
                  <a:outerShdw blurRad="76200" dist="50800" dir="5400000" algn="tl" rotWithShape="0">
                    <a:srgbClr val="000000">
                      <a:alpha val="65000"/>
                    </a:srgbClr>
                  </a:outerShdw>
                </a:effectLst>
              </a:rPr>
              <a:t>Memastikan </a:t>
            </a:r>
            <a:r>
              <a:rPr lang="sv-SE" sz="3200" b="1" spc="50" dirty="0">
                <a:ln w="11430"/>
                <a:solidFill>
                  <a:schemeClr val="accent2">
                    <a:lumMod val="75000"/>
                  </a:schemeClr>
                </a:solidFill>
                <a:effectLst>
                  <a:outerShdw blurRad="76200" dist="50800" dir="5400000" algn="tl" rotWithShape="0">
                    <a:srgbClr val="000000">
                      <a:alpha val="65000"/>
                    </a:srgbClr>
                  </a:outerShdw>
                </a:effectLst>
              </a:rPr>
              <a:t>setiap pekerjaan kita diterima oleh Allah dengan mengikuti Sunnah Baginda SAW dalam semua aspek </a:t>
            </a:r>
            <a:r>
              <a:rPr lang="sv-SE" sz="3200" b="1" spc="50" dirty="0" smtClean="0">
                <a:ln w="11430"/>
                <a:solidFill>
                  <a:schemeClr val="accent2">
                    <a:lumMod val="75000"/>
                  </a:schemeClr>
                </a:solidFill>
                <a:effectLst>
                  <a:outerShdw blurRad="76200" dist="50800" dir="5400000" algn="tl" rotWithShape="0">
                    <a:srgbClr val="000000">
                      <a:alpha val="65000"/>
                    </a:srgbClr>
                  </a:outerShdw>
                </a:effectLst>
              </a:rPr>
              <a:t>kehidupan</a:t>
            </a:r>
            <a:endParaRPr lang="sv-SE" sz="3200" b="1" spc="50" dirty="0">
              <a:ln w="11430"/>
              <a:solidFill>
                <a:schemeClr val="accent2">
                  <a:lumMod val="75000"/>
                </a:schemeClr>
              </a:solidFill>
              <a:effectLst>
                <a:outerShdw blurRad="76200" dist="50800" dir="5400000" algn="tl" rotWithShape="0">
                  <a:srgbClr val="000000">
                    <a:alpha val="65000"/>
                  </a:srgbClr>
                </a:outerShdw>
              </a:effectLst>
            </a:endParaRPr>
          </a:p>
        </p:txBody>
      </p:sp>
      <p:sp>
        <p:nvSpPr>
          <p:cNvPr id="2" name="Right Arrow Callout 1"/>
          <p:cNvSpPr/>
          <p:nvPr/>
        </p:nvSpPr>
        <p:spPr>
          <a:xfrm>
            <a:off x="500168" y="298367"/>
            <a:ext cx="4267200" cy="1835233"/>
          </a:xfrm>
          <a:prstGeom prst="rightArrowCallout">
            <a:avLst>
              <a:gd name="adj1" fmla="val 27623"/>
              <a:gd name="adj2" fmla="val 23688"/>
              <a:gd name="adj3" fmla="val 53846"/>
              <a:gd name="adj4" fmla="val 71180"/>
            </a:avLst>
          </a:prstGeom>
          <a:solidFill>
            <a:srgbClr val="FF0000">
              <a:alpha val="64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200" b="1" dirty="0" smtClean="0"/>
              <a:t>Alhamdulillah, </a:t>
            </a:r>
          </a:p>
          <a:p>
            <a:pPr algn="ctr"/>
            <a:r>
              <a:rPr lang="ms-MY" sz="3200" b="1" dirty="0"/>
              <a:t>s</a:t>
            </a:r>
            <a:r>
              <a:rPr lang="ms-MY" sz="3200" b="1" dirty="0" smtClean="0"/>
              <a:t>yukur kepada Allah SWT</a:t>
            </a:r>
            <a:endParaRPr lang="ms-MY" sz="3200" b="1" dirty="0"/>
          </a:p>
        </p:txBody>
      </p:sp>
      <p:sp>
        <p:nvSpPr>
          <p:cNvPr id="4" name="Down Arrow 3"/>
          <p:cNvSpPr/>
          <p:nvPr/>
        </p:nvSpPr>
        <p:spPr>
          <a:xfrm>
            <a:off x="6454140" y="2179617"/>
            <a:ext cx="990600" cy="792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3" name="Down Arrow 12"/>
          <p:cNvSpPr/>
          <p:nvPr/>
        </p:nvSpPr>
        <p:spPr>
          <a:xfrm>
            <a:off x="4169713" y="4175050"/>
            <a:ext cx="832758" cy="625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81774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150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300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300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4"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304800" y="1003464"/>
            <a:ext cx="8610600" cy="4863936"/>
          </a:xfrm>
          <a:prstGeom prst="ellipse">
            <a:avLst/>
          </a:prstGeom>
          <a:solidFill>
            <a:schemeClr val="tx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Bukan </a:t>
            </a:r>
            <a:r>
              <a:rPr lang="ms-MY" sz="3600" dirty="0">
                <a:ln w="18415" cmpd="sng">
                  <a:solidFill>
                    <a:srgbClr val="FFFFFF"/>
                  </a:solidFill>
                  <a:prstDash val="solid"/>
                </a:ln>
                <a:solidFill>
                  <a:srgbClr val="FFFFFF"/>
                </a:solidFill>
                <a:effectLst>
                  <a:outerShdw blurRad="63500" dir="3600000" algn="tl" rotWithShape="0">
                    <a:srgbClr val="000000">
                      <a:alpha val="70000"/>
                    </a:srgbClr>
                  </a:outerShdw>
                </a:effectLst>
              </a:rPr>
              <a:t>secara kebetulan, sebaliknya penuh dengan strategi dan perancangan yang tersusun rapi bagi mencapai objektif dakwah </a:t>
            </a:r>
            <a:r>
              <a:rPr lang="ms-MY"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Islam</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Plaque 2"/>
          <p:cNvSpPr/>
          <p:nvPr/>
        </p:nvSpPr>
        <p:spPr>
          <a:xfrm>
            <a:off x="304800" y="609600"/>
            <a:ext cx="8610600" cy="990600"/>
          </a:xfrm>
          <a:prstGeom prst="plaque">
            <a:avLst>
              <a:gd name="adj" fmla="val 50000"/>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ysClr val="windowText" lastClr="000000"/>
                  </a:solidFill>
                </a:ln>
                <a:solidFill>
                  <a:schemeClr val="accent3">
                    <a:lumMod val="40000"/>
                    <a:lumOff val="6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Peristiwa</a:t>
            </a:r>
            <a:r>
              <a:rPr lang="en-US" sz="2800" dirty="0">
                <a:ln>
                  <a:solidFill>
                    <a:sysClr val="windowText" lastClr="000000"/>
                  </a:solidFill>
                </a:ln>
                <a:solidFill>
                  <a:schemeClr val="accent3">
                    <a:lumMod val="40000"/>
                    <a:lumOff val="6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accent3">
                    <a:lumMod val="40000"/>
                    <a:lumOff val="6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hijrah</a:t>
            </a:r>
            <a:r>
              <a:rPr lang="en-US" sz="2800" dirty="0">
                <a:ln>
                  <a:solidFill>
                    <a:sysClr val="windowText" lastClr="000000"/>
                  </a:solidFill>
                </a:ln>
                <a:solidFill>
                  <a:schemeClr val="accent3">
                    <a:lumMod val="40000"/>
                    <a:lumOff val="6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accent3">
                    <a:lumMod val="40000"/>
                    <a:lumOff val="6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accent3">
                    <a:lumMod val="40000"/>
                    <a:lumOff val="6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SAW </a:t>
            </a:r>
            <a:endParaRPr lang="en-US" sz="2800" dirty="0" smtClean="0">
              <a:ln>
                <a:solidFill>
                  <a:sysClr val="windowText" lastClr="000000"/>
                </a:solidFill>
              </a:ln>
              <a:solidFill>
                <a:schemeClr val="accent3">
                  <a:lumMod val="40000"/>
                  <a:lumOff val="6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800" dirty="0" err="1" smtClean="0">
                <a:ln>
                  <a:solidFill>
                    <a:sysClr val="windowText" lastClr="000000"/>
                  </a:solidFill>
                </a:ln>
                <a:solidFill>
                  <a:schemeClr val="accent3">
                    <a:lumMod val="40000"/>
                    <a:lumOff val="6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800" dirty="0" smtClean="0">
                <a:ln>
                  <a:solidFill>
                    <a:sysClr val="windowText" lastClr="000000"/>
                  </a:solidFill>
                </a:ln>
                <a:solidFill>
                  <a:schemeClr val="accent3">
                    <a:lumMod val="40000"/>
                    <a:lumOff val="6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accent3">
                    <a:lumMod val="40000"/>
                    <a:lumOff val="6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Mekah</a:t>
            </a:r>
            <a:r>
              <a:rPr lang="en-US" sz="2800" dirty="0">
                <a:ln>
                  <a:solidFill>
                    <a:sysClr val="windowText" lastClr="000000"/>
                  </a:solidFill>
                </a:ln>
                <a:solidFill>
                  <a:schemeClr val="accent3">
                    <a:lumMod val="40000"/>
                    <a:lumOff val="6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accent3">
                    <a:lumMod val="40000"/>
                    <a:lumOff val="6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800" dirty="0">
                <a:ln>
                  <a:solidFill>
                    <a:sysClr val="windowText" lastClr="000000"/>
                  </a:solidFill>
                </a:ln>
                <a:solidFill>
                  <a:schemeClr val="accent3">
                    <a:lumMod val="40000"/>
                    <a:lumOff val="6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accent3">
                    <a:lumMod val="40000"/>
                    <a:lumOff val="6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Madinah</a:t>
            </a:r>
            <a:r>
              <a:rPr lang="en-US" sz="2800" dirty="0">
                <a:ln>
                  <a:solidFill>
                    <a:sysClr val="windowText" lastClr="000000"/>
                  </a:solidFill>
                </a:ln>
                <a:solidFill>
                  <a:schemeClr val="accent3">
                    <a:lumMod val="40000"/>
                    <a:lumOff val="6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solidFill>
                <a:schemeClr val="accent3">
                  <a:lumMod val="40000"/>
                  <a:lumOff val="60000"/>
                </a:schemeClr>
              </a:solidFill>
            </a:endParaRPr>
          </a:p>
        </p:txBody>
      </p:sp>
    </p:spTree>
    <p:extLst>
      <p:ext uri="{BB962C8B-B14F-4D97-AF65-F5344CB8AC3E}">
        <p14:creationId xmlns:p14="http://schemas.microsoft.com/office/powerpoint/2010/main" val="102210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49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12406770</TotalTime>
  <Words>1449</Words>
  <Application>Microsoft Office PowerPoint</Application>
  <PresentationFormat>On-screen Show (4:3)</PresentationFormat>
  <Paragraphs>154</Paragraphs>
  <Slides>41</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41</vt:i4>
      </vt:variant>
    </vt:vector>
  </HeadingPairs>
  <TitlesOfParts>
    <vt:vector size="54" baseType="lpstr">
      <vt:lpstr>Aharoni</vt:lpstr>
      <vt:lpstr>Arial</vt:lpstr>
      <vt:lpstr>Arial Black</vt:lpstr>
      <vt:lpstr>Arial Unicode MS</vt:lpstr>
      <vt:lpstr>Berlin Sans FB Demi</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408</cp:revision>
  <dcterms:created xsi:type="dcterms:W3CDTF">2017-12-24T04:47:57Z</dcterms:created>
  <dcterms:modified xsi:type="dcterms:W3CDTF">2022-07-27T01:01:25Z</dcterms:modified>
</cp:coreProperties>
</file>